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5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46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60" r:id="rId2"/>
  </p:sldMasterIdLst>
  <p:notesMasterIdLst>
    <p:notesMasterId r:id="rId50"/>
  </p:notesMasterIdLst>
  <p:sldIdLst>
    <p:sldId id="256" r:id="rId3"/>
    <p:sldId id="257" r:id="rId4"/>
    <p:sldId id="258" r:id="rId5"/>
    <p:sldId id="260" r:id="rId6"/>
    <p:sldId id="259" r:id="rId7"/>
    <p:sldId id="261" r:id="rId8"/>
    <p:sldId id="263" r:id="rId9"/>
    <p:sldId id="264" r:id="rId10"/>
    <p:sldId id="295" r:id="rId11"/>
    <p:sldId id="296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97" r:id="rId36"/>
    <p:sldId id="298" r:id="rId37"/>
    <p:sldId id="299" r:id="rId38"/>
    <p:sldId id="300" r:id="rId39"/>
    <p:sldId id="301" r:id="rId40"/>
    <p:sldId id="302" r:id="rId41"/>
    <p:sldId id="288" r:id="rId42"/>
    <p:sldId id="303" r:id="rId43"/>
    <p:sldId id="304" r:id="rId44"/>
    <p:sldId id="291" r:id="rId45"/>
    <p:sldId id="292" r:id="rId46"/>
    <p:sldId id="305" r:id="rId47"/>
    <p:sldId id="293" r:id="rId48"/>
    <p:sldId id="294" r:id="rId49"/>
  </p:sldIdLst>
  <p:sldSz cx="12188825" cy="6858000"/>
  <p:notesSz cx="6858000" cy="9144000"/>
  <p:embeddedFontLst>
    <p:embeddedFont>
      <p:font typeface="Calibri" panose="020F0502020204030204" pitchFamily="34" charset="0"/>
      <p:regular r:id="rId51"/>
      <p:bold r:id="rId52"/>
      <p:italic r:id="rId53"/>
      <p:boldItalic r:id="rId54"/>
    </p:embeddedFont>
    <p:embeddedFont>
      <p:font typeface="Calibri Light" panose="020F0302020204030204" pitchFamily="34" charset="0"/>
      <p:regular r:id="rId55"/>
      <p:italic r:id="rId56"/>
    </p:embeddedFont>
    <p:embeddedFont>
      <p:font typeface="Corbel" panose="020B0503020204020204" pitchFamily="34" charset="0"/>
      <p:regular r:id="rId57"/>
      <p:bold r:id="rId58"/>
      <p:italic r:id="rId59"/>
      <p:boldItalic r:id="rId6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3839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61" roundtripDataSignature="AMtx7mhMCFEWXl8FbNbTY8+/JJqm3y/3qA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ackson Cardoso" initials="JC" lastIdx="4" clrIdx="0">
    <p:extLst>
      <p:ext uri="{19B8F6BF-5375-455C-9EA6-DF929625EA0E}">
        <p15:presenceInfo xmlns:p15="http://schemas.microsoft.com/office/powerpoint/2012/main" userId="66491f631d9d951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F60DC64-81FA-4C39-90F6-BBB1C4CEBFCC}">
  <a:tblStyle styleId="{DF60DC64-81FA-4C39-90F6-BBB1C4CEBFCC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BF5"/>
          </a:solidFill>
        </a:fill>
      </a:tcStyle>
    </a:wholeTbl>
    <a:band1H>
      <a:tcTxStyle/>
      <a:tcStyle>
        <a:tcBdr/>
        <a:fill>
          <a:solidFill>
            <a:srgbClr val="CDD4E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DD4E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5" d="100"/>
          <a:sy n="85" d="100"/>
        </p:scale>
        <p:origin x="156" y="90"/>
      </p:cViewPr>
      <p:guideLst>
        <p:guide pos="3839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notesMaster" Target="notesMasters/notesMaster1.xml"/><Relationship Id="rId55" Type="http://schemas.openxmlformats.org/officeDocument/2006/relationships/font" Target="fonts/font5.fntdata"/><Relationship Id="rId63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font" Target="fonts/font3.fntdata"/><Relationship Id="rId58" Type="http://schemas.openxmlformats.org/officeDocument/2006/relationships/font" Target="fonts/font8.fntdata"/><Relationship Id="rId66" Type="http://schemas.openxmlformats.org/officeDocument/2006/relationships/tableStyles" Target="tableStyles.xml"/><Relationship Id="rId5" Type="http://schemas.openxmlformats.org/officeDocument/2006/relationships/slide" Target="slides/slide3.xml"/><Relationship Id="rId61" Type="http://customschemas.google.com/relationships/presentationmetadata" Target="meta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font" Target="fonts/font6.fntdata"/><Relationship Id="rId64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font" Target="fonts/font1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font" Target="fonts/font9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font" Target="fonts/font4.fntdata"/><Relationship Id="rId62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font" Target="fonts/font7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font" Target="fonts/font2.fntdata"/><Relationship Id="rId60" Type="http://schemas.openxmlformats.org/officeDocument/2006/relationships/font" Target="fonts/font10.fntdata"/><Relationship Id="rId65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5-12T17:58:20.073" idx="2">
    <p:pos x="2748" y="1889"/>
    <p:text>janeiro a maio de 2020</p:text>
    <p:extLst>
      <p:ext uri="{C676402C-5697-4E1C-873F-D02D1690AC5C}">
        <p15:threadingInfo xmlns:p15="http://schemas.microsoft.com/office/powerpoint/2012/main" timeZoneBias="180"/>
      </p:ext>
    </p:extLst>
  </p:cm>
  <p:cm authorId="1" dt="2021-05-12T17:59:27.135" idx="3">
    <p:pos x="2644" y="1209"/>
    <p:text>1, 4, 7, 10 e 13 de maio de 2020; 26 de fevereiro de 2020</p:text>
    <p:extLst>
      <p:ext uri="{C676402C-5697-4E1C-873F-D02D1690AC5C}">
        <p15:threadingInfo xmlns:p15="http://schemas.microsoft.com/office/powerpoint/2012/main" timeZoneBias="180"/>
      </p:ext>
    </p:extLs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945FE4D-34FE-47C8-B41D-2604B11A8076}" type="doc">
      <dgm:prSet loTypeId="urn:microsoft.com/office/officeart/2005/8/layout/default" loCatId="list" qsTypeId="urn:microsoft.com/office/officeart/2005/8/quickstyle/simple2" qsCatId="simple" csTypeId="urn:microsoft.com/office/officeart/2005/8/colors/accent0_3" csCatId="mainScheme" phldr="1"/>
      <dgm:spPr/>
      <dgm:t>
        <a:bodyPr/>
        <a:lstStyle/>
        <a:p>
          <a:endParaRPr lang="pt-BR"/>
        </a:p>
      </dgm:t>
    </dgm:pt>
    <dgm:pt modelId="{D2F84213-4278-4C18-9E8A-0F7A266AD259}">
      <dgm:prSet phldrT="[Texto]"/>
      <dgm:spPr/>
      <dgm:t>
        <a:bodyPr/>
        <a:lstStyle/>
        <a:p>
          <a:r>
            <a:rPr lang="pt-BR"/>
            <a:t>1. Prefeituras que fazem mais tweets sobre a COVID-19 tem um número menor de casos confirmados/óbitos? </a:t>
          </a:r>
          <a:endParaRPr lang="pt-BR" dirty="0"/>
        </a:p>
      </dgm:t>
    </dgm:pt>
    <dgm:pt modelId="{F6BDD659-BC0D-40B2-8FCE-2F9148922E8E}" type="sibTrans" cxnId="{9786C838-1286-484F-91AC-FE2E8517EA0C}">
      <dgm:prSet/>
      <dgm:spPr/>
      <dgm:t>
        <a:bodyPr/>
        <a:lstStyle/>
        <a:p>
          <a:endParaRPr lang="pt-BR"/>
        </a:p>
      </dgm:t>
    </dgm:pt>
    <dgm:pt modelId="{EDA1EF48-56A4-4FE1-BB4C-BED8E9232952}" type="parTrans" cxnId="{9786C838-1286-484F-91AC-FE2E8517EA0C}">
      <dgm:prSet/>
      <dgm:spPr/>
      <dgm:t>
        <a:bodyPr/>
        <a:lstStyle/>
        <a:p>
          <a:endParaRPr lang="pt-BR"/>
        </a:p>
      </dgm:t>
    </dgm:pt>
    <dgm:pt modelId="{A5114A20-B456-42E2-AFFA-BE2563438D5D}">
      <dgm:prSet/>
      <dgm:spPr/>
      <dgm:t>
        <a:bodyPr/>
        <a:lstStyle/>
        <a:p>
          <a:r>
            <a:rPr lang="pt-BR"/>
            <a:t>2. Existe uma diferença de mortalidade/casos confirmados de COVID-19 em cidades que se comunicam mais no Twitter do que aquelas que não se comunicam? </a:t>
          </a:r>
        </a:p>
      </dgm:t>
    </dgm:pt>
    <dgm:pt modelId="{F2315A0E-2774-4B72-AABF-8046CB8E6306}" type="parTrans" cxnId="{D76FE4D2-133C-43C5-9CCD-CD4EBE2221B3}">
      <dgm:prSet/>
      <dgm:spPr/>
      <dgm:t>
        <a:bodyPr/>
        <a:lstStyle/>
        <a:p>
          <a:endParaRPr lang="pt-BR"/>
        </a:p>
      </dgm:t>
    </dgm:pt>
    <dgm:pt modelId="{A63BBAF7-02A1-4F70-8C3E-362428F637E0}" type="sibTrans" cxnId="{D76FE4D2-133C-43C5-9CCD-CD4EBE2221B3}">
      <dgm:prSet/>
      <dgm:spPr/>
      <dgm:t>
        <a:bodyPr/>
        <a:lstStyle/>
        <a:p>
          <a:endParaRPr lang="pt-BR"/>
        </a:p>
      </dgm:t>
    </dgm:pt>
    <dgm:pt modelId="{05D65560-4389-43F3-BCBF-848E3C704FCD}">
      <dgm:prSet/>
      <dgm:spPr/>
      <dgm:t>
        <a:bodyPr/>
        <a:lstStyle/>
        <a:p>
          <a:r>
            <a:rPr lang="pt-BR"/>
            <a:t>3. Quais os tópicos mais utilizados pelas prefeituras nos tweets quando a pandemia teve o maior número de casos confirmados/óbitos? </a:t>
          </a:r>
        </a:p>
      </dgm:t>
    </dgm:pt>
    <dgm:pt modelId="{F4D2847E-A27E-4061-B237-04596668E204}" type="parTrans" cxnId="{7E667D10-15F4-4105-A78F-2056737974D9}">
      <dgm:prSet/>
      <dgm:spPr/>
      <dgm:t>
        <a:bodyPr/>
        <a:lstStyle/>
        <a:p>
          <a:endParaRPr lang="pt-BR"/>
        </a:p>
      </dgm:t>
    </dgm:pt>
    <dgm:pt modelId="{51AD2809-7780-4675-AE9A-C78EFCC6D944}" type="sibTrans" cxnId="{7E667D10-15F4-4105-A78F-2056737974D9}">
      <dgm:prSet/>
      <dgm:spPr/>
      <dgm:t>
        <a:bodyPr/>
        <a:lstStyle/>
        <a:p>
          <a:endParaRPr lang="pt-BR"/>
        </a:p>
      </dgm:t>
    </dgm:pt>
    <dgm:pt modelId="{A714212C-8E1B-44AD-B38E-00A44EEF0297}">
      <dgm:prSet/>
      <dgm:spPr/>
      <dgm:t>
        <a:bodyPr/>
        <a:lstStyle/>
        <a:p>
          <a:r>
            <a:rPr lang="pt-BR"/>
            <a:t>4. Quais os tópicos mais utilizados pelas prefeituras nos tweets quando houve a diminuição dos casos confirmados/óbitos? </a:t>
          </a:r>
        </a:p>
      </dgm:t>
    </dgm:pt>
    <dgm:pt modelId="{67D2727A-93C0-4C11-AC35-EE14B02C1E56}" type="parTrans" cxnId="{F9B28D24-B4F4-4D8E-950E-239C368A6D5C}">
      <dgm:prSet/>
      <dgm:spPr/>
      <dgm:t>
        <a:bodyPr/>
        <a:lstStyle/>
        <a:p>
          <a:endParaRPr lang="pt-BR"/>
        </a:p>
      </dgm:t>
    </dgm:pt>
    <dgm:pt modelId="{1C5ED077-D572-4C7D-BE12-0AA00B4F3CF5}" type="sibTrans" cxnId="{F9B28D24-B4F4-4D8E-950E-239C368A6D5C}">
      <dgm:prSet/>
      <dgm:spPr/>
      <dgm:t>
        <a:bodyPr/>
        <a:lstStyle/>
        <a:p>
          <a:endParaRPr lang="pt-BR"/>
        </a:p>
      </dgm:t>
    </dgm:pt>
    <dgm:pt modelId="{0C4F1911-CDD6-4F8F-A6F2-7A2F2D8A78DB}">
      <dgm:prSet/>
      <dgm:spPr/>
      <dgm:t>
        <a:bodyPr/>
        <a:lstStyle/>
        <a:p>
          <a:r>
            <a:rPr lang="pt-BR"/>
            <a:t>5. Qual a evolução dos tópicos dos tweets das prefeituras mensalmente e estes tópicos se relacionam com uma alta/baixa de número de casos confirmados de COVID-19? </a:t>
          </a:r>
        </a:p>
      </dgm:t>
    </dgm:pt>
    <dgm:pt modelId="{6BACA96B-9C1D-4A79-A29F-E24F39327C5F}" type="parTrans" cxnId="{A383F883-13F9-475E-B151-7306C3C2B0D8}">
      <dgm:prSet/>
      <dgm:spPr/>
      <dgm:t>
        <a:bodyPr/>
        <a:lstStyle/>
        <a:p>
          <a:endParaRPr lang="pt-BR"/>
        </a:p>
      </dgm:t>
    </dgm:pt>
    <dgm:pt modelId="{90AF7BAC-5C6D-421D-AE68-DC63FE70E58B}" type="sibTrans" cxnId="{A383F883-13F9-475E-B151-7306C3C2B0D8}">
      <dgm:prSet/>
      <dgm:spPr/>
      <dgm:t>
        <a:bodyPr/>
        <a:lstStyle/>
        <a:p>
          <a:endParaRPr lang="pt-BR"/>
        </a:p>
      </dgm:t>
    </dgm:pt>
    <dgm:pt modelId="{1FA2EA2C-E634-4A7C-A371-D1FCFC2AD105}">
      <dgm:prSet/>
      <dgm:spPr/>
      <dgm:t>
        <a:bodyPr/>
        <a:lstStyle/>
        <a:p>
          <a:r>
            <a:rPr lang="pt-BR"/>
            <a:t>6. Prefeituras que têm um maior engajamento no Twitter teriam menor número de casos confirmados/óbitos?</a:t>
          </a:r>
        </a:p>
      </dgm:t>
    </dgm:pt>
    <dgm:pt modelId="{9A89D8C3-5D7E-414F-8242-9571345E563F}" type="parTrans" cxnId="{1615F9D6-BB3B-4D7F-B07C-FB733AA7DFD7}">
      <dgm:prSet/>
      <dgm:spPr/>
      <dgm:t>
        <a:bodyPr/>
        <a:lstStyle/>
        <a:p>
          <a:endParaRPr lang="pt-BR"/>
        </a:p>
      </dgm:t>
    </dgm:pt>
    <dgm:pt modelId="{8A43975D-C185-43D3-94D6-2A4FF86C1259}" type="sibTrans" cxnId="{1615F9D6-BB3B-4D7F-B07C-FB733AA7DFD7}">
      <dgm:prSet/>
      <dgm:spPr/>
      <dgm:t>
        <a:bodyPr/>
        <a:lstStyle/>
        <a:p>
          <a:endParaRPr lang="pt-BR"/>
        </a:p>
      </dgm:t>
    </dgm:pt>
    <dgm:pt modelId="{ABC61C24-BA6C-444F-A3EE-7F749517E51E}" type="pres">
      <dgm:prSet presAssocID="{3945FE4D-34FE-47C8-B41D-2604B11A8076}" presName="diagram" presStyleCnt="0">
        <dgm:presLayoutVars>
          <dgm:dir/>
          <dgm:resizeHandles val="exact"/>
        </dgm:presLayoutVars>
      </dgm:prSet>
      <dgm:spPr/>
    </dgm:pt>
    <dgm:pt modelId="{8514D732-5873-4E76-AF64-9AD0F026E0BF}" type="pres">
      <dgm:prSet presAssocID="{D2F84213-4278-4C18-9E8A-0F7A266AD259}" presName="node" presStyleLbl="node1" presStyleIdx="0" presStyleCnt="6">
        <dgm:presLayoutVars>
          <dgm:bulletEnabled val="1"/>
        </dgm:presLayoutVars>
      </dgm:prSet>
      <dgm:spPr/>
    </dgm:pt>
    <dgm:pt modelId="{7A8CF848-A43E-463C-9D14-962E43B249D0}" type="pres">
      <dgm:prSet presAssocID="{F6BDD659-BC0D-40B2-8FCE-2F9148922E8E}" presName="sibTrans" presStyleCnt="0"/>
      <dgm:spPr/>
    </dgm:pt>
    <dgm:pt modelId="{9B51A912-A2AA-4631-9C30-5A39DDD98B66}" type="pres">
      <dgm:prSet presAssocID="{A5114A20-B456-42E2-AFFA-BE2563438D5D}" presName="node" presStyleLbl="node1" presStyleIdx="1" presStyleCnt="6">
        <dgm:presLayoutVars>
          <dgm:bulletEnabled val="1"/>
        </dgm:presLayoutVars>
      </dgm:prSet>
      <dgm:spPr/>
    </dgm:pt>
    <dgm:pt modelId="{29B042DD-5D5A-49F3-B5F9-76ACC4D16D60}" type="pres">
      <dgm:prSet presAssocID="{A63BBAF7-02A1-4F70-8C3E-362428F637E0}" presName="sibTrans" presStyleCnt="0"/>
      <dgm:spPr/>
    </dgm:pt>
    <dgm:pt modelId="{9559BFDA-C226-4B7B-BE2C-86FB6429178D}" type="pres">
      <dgm:prSet presAssocID="{05D65560-4389-43F3-BCBF-848E3C704FCD}" presName="node" presStyleLbl="node1" presStyleIdx="2" presStyleCnt="6">
        <dgm:presLayoutVars>
          <dgm:bulletEnabled val="1"/>
        </dgm:presLayoutVars>
      </dgm:prSet>
      <dgm:spPr/>
    </dgm:pt>
    <dgm:pt modelId="{8A7F22C5-3CF3-4F75-97A9-F6CF6F05E1D7}" type="pres">
      <dgm:prSet presAssocID="{51AD2809-7780-4675-AE9A-C78EFCC6D944}" presName="sibTrans" presStyleCnt="0"/>
      <dgm:spPr/>
    </dgm:pt>
    <dgm:pt modelId="{4DB23B64-B619-4248-A807-3BA98CC1BDE4}" type="pres">
      <dgm:prSet presAssocID="{A714212C-8E1B-44AD-B38E-00A44EEF0297}" presName="node" presStyleLbl="node1" presStyleIdx="3" presStyleCnt="6">
        <dgm:presLayoutVars>
          <dgm:bulletEnabled val="1"/>
        </dgm:presLayoutVars>
      </dgm:prSet>
      <dgm:spPr/>
    </dgm:pt>
    <dgm:pt modelId="{3CF979CC-C97C-4A7B-A07D-8DF79B0E9981}" type="pres">
      <dgm:prSet presAssocID="{1C5ED077-D572-4C7D-BE12-0AA00B4F3CF5}" presName="sibTrans" presStyleCnt="0"/>
      <dgm:spPr/>
    </dgm:pt>
    <dgm:pt modelId="{20EBF6AC-FE45-41AD-B663-6F8988602B97}" type="pres">
      <dgm:prSet presAssocID="{0C4F1911-CDD6-4F8F-A6F2-7A2F2D8A78DB}" presName="node" presStyleLbl="node1" presStyleIdx="4" presStyleCnt="6">
        <dgm:presLayoutVars>
          <dgm:bulletEnabled val="1"/>
        </dgm:presLayoutVars>
      </dgm:prSet>
      <dgm:spPr/>
    </dgm:pt>
    <dgm:pt modelId="{91C7C301-8DD0-45F9-8A9F-F496CCD01A86}" type="pres">
      <dgm:prSet presAssocID="{90AF7BAC-5C6D-421D-AE68-DC63FE70E58B}" presName="sibTrans" presStyleCnt="0"/>
      <dgm:spPr/>
    </dgm:pt>
    <dgm:pt modelId="{C9BDB8C6-CCE1-4DB6-9E8B-EAC8FF14E79A}" type="pres">
      <dgm:prSet presAssocID="{1FA2EA2C-E634-4A7C-A371-D1FCFC2AD105}" presName="node" presStyleLbl="node1" presStyleIdx="5" presStyleCnt="6">
        <dgm:presLayoutVars>
          <dgm:bulletEnabled val="1"/>
        </dgm:presLayoutVars>
      </dgm:prSet>
      <dgm:spPr/>
    </dgm:pt>
  </dgm:ptLst>
  <dgm:cxnLst>
    <dgm:cxn modelId="{7E667D10-15F4-4105-A78F-2056737974D9}" srcId="{3945FE4D-34FE-47C8-B41D-2604B11A8076}" destId="{05D65560-4389-43F3-BCBF-848E3C704FCD}" srcOrd="2" destOrd="0" parTransId="{F4D2847E-A27E-4061-B237-04596668E204}" sibTransId="{51AD2809-7780-4675-AE9A-C78EFCC6D944}"/>
    <dgm:cxn modelId="{F9B28D24-B4F4-4D8E-950E-239C368A6D5C}" srcId="{3945FE4D-34FE-47C8-B41D-2604B11A8076}" destId="{A714212C-8E1B-44AD-B38E-00A44EEF0297}" srcOrd="3" destOrd="0" parTransId="{67D2727A-93C0-4C11-AC35-EE14B02C1E56}" sibTransId="{1C5ED077-D572-4C7D-BE12-0AA00B4F3CF5}"/>
    <dgm:cxn modelId="{9786C838-1286-484F-91AC-FE2E8517EA0C}" srcId="{3945FE4D-34FE-47C8-B41D-2604B11A8076}" destId="{D2F84213-4278-4C18-9E8A-0F7A266AD259}" srcOrd="0" destOrd="0" parTransId="{EDA1EF48-56A4-4FE1-BB4C-BED8E9232952}" sibTransId="{F6BDD659-BC0D-40B2-8FCE-2F9148922E8E}"/>
    <dgm:cxn modelId="{F829A966-AF76-420A-A6FD-E29715C29E2B}" type="presOf" srcId="{A714212C-8E1B-44AD-B38E-00A44EEF0297}" destId="{4DB23B64-B619-4248-A807-3BA98CC1BDE4}" srcOrd="0" destOrd="0" presId="urn:microsoft.com/office/officeart/2005/8/layout/default"/>
    <dgm:cxn modelId="{7302DB52-A6B0-4E51-8127-88AC47E16F21}" type="presOf" srcId="{A5114A20-B456-42E2-AFFA-BE2563438D5D}" destId="{9B51A912-A2AA-4631-9C30-5A39DDD98B66}" srcOrd="0" destOrd="0" presId="urn:microsoft.com/office/officeart/2005/8/layout/default"/>
    <dgm:cxn modelId="{D573475A-3B9A-4435-9FAD-D1898990C99A}" type="presOf" srcId="{3945FE4D-34FE-47C8-B41D-2604B11A8076}" destId="{ABC61C24-BA6C-444F-A3EE-7F749517E51E}" srcOrd="0" destOrd="0" presId="urn:microsoft.com/office/officeart/2005/8/layout/default"/>
    <dgm:cxn modelId="{A383F883-13F9-475E-B151-7306C3C2B0D8}" srcId="{3945FE4D-34FE-47C8-B41D-2604B11A8076}" destId="{0C4F1911-CDD6-4F8F-A6F2-7A2F2D8A78DB}" srcOrd="4" destOrd="0" parTransId="{6BACA96B-9C1D-4A79-A29F-E24F39327C5F}" sibTransId="{90AF7BAC-5C6D-421D-AE68-DC63FE70E58B}"/>
    <dgm:cxn modelId="{39141BB4-EDF4-47F8-9145-02C7F6B28F4A}" type="presOf" srcId="{1FA2EA2C-E634-4A7C-A371-D1FCFC2AD105}" destId="{C9BDB8C6-CCE1-4DB6-9E8B-EAC8FF14E79A}" srcOrd="0" destOrd="0" presId="urn:microsoft.com/office/officeart/2005/8/layout/default"/>
    <dgm:cxn modelId="{E8BCD9D2-529F-4D2A-92B5-895258DCB637}" type="presOf" srcId="{0C4F1911-CDD6-4F8F-A6F2-7A2F2D8A78DB}" destId="{20EBF6AC-FE45-41AD-B663-6F8988602B97}" srcOrd="0" destOrd="0" presId="urn:microsoft.com/office/officeart/2005/8/layout/default"/>
    <dgm:cxn modelId="{D76FE4D2-133C-43C5-9CCD-CD4EBE2221B3}" srcId="{3945FE4D-34FE-47C8-B41D-2604B11A8076}" destId="{A5114A20-B456-42E2-AFFA-BE2563438D5D}" srcOrd="1" destOrd="0" parTransId="{F2315A0E-2774-4B72-AABF-8046CB8E6306}" sibTransId="{A63BBAF7-02A1-4F70-8C3E-362428F637E0}"/>
    <dgm:cxn modelId="{1615F9D6-BB3B-4D7F-B07C-FB733AA7DFD7}" srcId="{3945FE4D-34FE-47C8-B41D-2604B11A8076}" destId="{1FA2EA2C-E634-4A7C-A371-D1FCFC2AD105}" srcOrd="5" destOrd="0" parTransId="{9A89D8C3-5D7E-414F-8242-9571345E563F}" sibTransId="{8A43975D-C185-43D3-94D6-2A4FF86C1259}"/>
    <dgm:cxn modelId="{E9C9EEEA-1919-4235-A943-C6220AE1E4BA}" type="presOf" srcId="{D2F84213-4278-4C18-9E8A-0F7A266AD259}" destId="{8514D732-5873-4E76-AF64-9AD0F026E0BF}" srcOrd="0" destOrd="0" presId="urn:microsoft.com/office/officeart/2005/8/layout/default"/>
    <dgm:cxn modelId="{E0F581F6-B8BB-4936-BDA1-3D384D6031E5}" type="presOf" srcId="{05D65560-4389-43F3-BCBF-848E3C704FCD}" destId="{9559BFDA-C226-4B7B-BE2C-86FB6429178D}" srcOrd="0" destOrd="0" presId="urn:microsoft.com/office/officeart/2005/8/layout/default"/>
    <dgm:cxn modelId="{F226F9CA-E177-4C43-92B8-9F25E081BD9D}" type="presParOf" srcId="{ABC61C24-BA6C-444F-A3EE-7F749517E51E}" destId="{8514D732-5873-4E76-AF64-9AD0F026E0BF}" srcOrd="0" destOrd="0" presId="urn:microsoft.com/office/officeart/2005/8/layout/default"/>
    <dgm:cxn modelId="{8FCE8F8D-7DD6-4479-A3E8-FE94562FF300}" type="presParOf" srcId="{ABC61C24-BA6C-444F-A3EE-7F749517E51E}" destId="{7A8CF848-A43E-463C-9D14-962E43B249D0}" srcOrd="1" destOrd="0" presId="urn:microsoft.com/office/officeart/2005/8/layout/default"/>
    <dgm:cxn modelId="{1B4E4A05-51F9-464E-8753-DED7E12F584C}" type="presParOf" srcId="{ABC61C24-BA6C-444F-A3EE-7F749517E51E}" destId="{9B51A912-A2AA-4631-9C30-5A39DDD98B66}" srcOrd="2" destOrd="0" presId="urn:microsoft.com/office/officeart/2005/8/layout/default"/>
    <dgm:cxn modelId="{77F318D9-8C28-4D19-B0FF-7644047A73C5}" type="presParOf" srcId="{ABC61C24-BA6C-444F-A3EE-7F749517E51E}" destId="{29B042DD-5D5A-49F3-B5F9-76ACC4D16D60}" srcOrd="3" destOrd="0" presId="urn:microsoft.com/office/officeart/2005/8/layout/default"/>
    <dgm:cxn modelId="{852699AC-3366-4BCA-AB75-5EA648E951C3}" type="presParOf" srcId="{ABC61C24-BA6C-444F-A3EE-7F749517E51E}" destId="{9559BFDA-C226-4B7B-BE2C-86FB6429178D}" srcOrd="4" destOrd="0" presId="urn:microsoft.com/office/officeart/2005/8/layout/default"/>
    <dgm:cxn modelId="{CA29F990-FD1D-49CE-A742-D243CE9EC955}" type="presParOf" srcId="{ABC61C24-BA6C-444F-A3EE-7F749517E51E}" destId="{8A7F22C5-3CF3-4F75-97A9-F6CF6F05E1D7}" srcOrd="5" destOrd="0" presId="urn:microsoft.com/office/officeart/2005/8/layout/default"/>
    <dgm:cxn modelId="{836C0607-1AF6-43D1-A837-8545C95EFDB8}" type="presParOf" srcId="{ABC61C24-BA6C-444F-A3EE-7F749517E51E}" destId="{4DB23B64-B619-4248-A807-3BA98CC1BDE4}" srcOrd="6" destOrd="0" presId="urn:microsoft.com/office/officeart/2005/8/layout/default"/>
    <dgm:cxn modelId="{1B9F92AF-A14E-4474-830E-0C17A2962974}" type="presParOf" srcId="{ABC61C24-BA6C-444F-A3EE-7F749517E51E}" destId="{3CF979CC-C97C-4A7B-A07D-8DF79B0E9981}" srcOrd="7" destOrd="0" presId="urn:microsoft.com/office/officeart/2005/8/layout/default"/>
    <dgm:cxn modelId="{F6D0876E-84B5-4EFE-9336-1821D771412F}" type="presParOf" srcId="{ABC61C24-BA6C-444F-A3EE-7F749517E51E}" destId="{20EBF6AC-FE45-41AD-B663-6F8988602B97}" srcOrd="8" destOrd="0" presId="urn:microsoft.com/office/officeart/2005/8/layout/default"/>
    <dgm:cxn modelId="{0753A62B-3617-4345-BCCB-528C5669FFCD}" type="presParOf" srcId="{ABC61C24-BA6C-444F-A3EE-7F749517E51E}" destId="{91C7C301-8DD0-45F9-8A9F-F496CCD01A86}" srcOrd="9" destOrd="0" presId="urn:microsoft.com/office/officeart/2005/8/layout/default"/>
    <dgm:cxn modelId="{DADB2045-AEE5-4065-A81C-BBA2110386D4}" type="presParOf" srcId="{ABC61C24-BA6C-444F-A3EE-7F749517E51E}" destId="{C9BDB8C6-CCE1-4DB6-9E8B-EAC8FF14E79A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A731937-DC23-4DD0-8761-831A4D31FB6F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7F4AC335-D3D2-444F-B7C3-8C149D76D340}">
      <dgm:prSet phldrT="[Texto]"/>
      <dgm:spPr/>
      <dgm:t>
        <a:bodyPr/>
        <a:lstStyle/>
        <a:p>
          <a:pPr>
            <a:buSzPts val="2100"/>
            <a:buChar char="➔"/>
          </a:pPr>
          <a:r>
            <a:rPr lang="pt-BR" dirty="0"/>
            <a:t>Santo André	- SP</a:t>
          </a:r>
        </a:p>
      </dgm:t>
    </dgm:pt>
    <dgm:pt modelId="{02103326-6614-4C18-B12F-453259451AE5}" type="parTrans" cxnId="{11C0D163-4CA0-4EF7-875E-4AB11EAC4043}">
      <dgm:prSet/>
      <dgm:spPr/>
      <dgm:t>
        <a:bodyPr/>
        <a:lstStyle/>
        <a:p>
          <a:endParaRPr lang="pt-BR"/>
        </a:p>
      </dgm:t>
    </dgm:pt>
    <dgm:pt modelId="{46BE71ED-FBA0-4E0B-97EE-73C58B46A966}" type="sibTrans" cxnId="{11C0D163-4CA0-4EF7-875E-4AB11EAC4043}">
      <dgm:prSet/>
      <dgm:spPr/>
      <dgm:t>
        <a:bodyPr/>
        <a:lstStyle/>
        <a:p>
          <a:endParaRPr lang="pt-BR"/>
        </a:p>
      </dgm:t>
    </dgm:pt>
    <dgm:pt modelId="{D340F838-FDC5-44D3-A3AC-CBFAB06FAD27}">
      <dgm:prSet/>
      <dgm:spPr/>
      <dgm:t>
        <a:bodyPr/>
        <a:lstStyle/>
        <a:p>
          <a:r>
            <a:rPr lang="pt-BR"/>
            <a:t>Aparecida de Goiânia - GO</a:t>
          </a:r>
          <a:endParaRPr lang="pt-BR" dirty="0"/>
        </a:p>
      </dgm:t>
    </dgm:pt>
    <dgm:pt modelId="{58F09DD6-ABFA-40E0-BD74-A417BD384459}" type="parTrans" cxnId="{B0F94966-A2AA-43B4-91BB-AF1DF3E197E3}">
      <dgm:prSet/>
      <dgm:spPr/>
      <dgm:t>
        <a:bodyPr/>
        <a:lstStyle/>
        <a:p>
          <a:endParaRPr lang="pt-BR"/>
        </a:p>
      </dgm:t>
    </dgm:pt>
    <dgm:pt modelId="{03908936-31A2-400E-86E7-4AD5125F0D95}" type="sibTrans" cxnId="{B0F94966-A2AA-43B4-91BB-AF1DF3E197E3}">
      <dgm:prSet/>
      <dgm:spPr/>
      <dgm:t>
        <a:bodyPr/>
        <a:lstStyle/>
        <a:p>
          <a:endParaRPr lang="pt-BR"/>
        </a:p>
      </dgm:t>
    </dgm:pt>
    <dgm:pt modelId="{2CDE287C-F93C-4651-B609-CFBF75638B64}">
      <dgm:prSet/>
      <dgm:spPr/>
      <dgm:t>
        <a:bodyPr/>
        <a:lstStyle/>
        <a:p>
          <a:r>
            <a:rPr lang="pt-BR"/>
            <a:t>Contagem - MG</a:t>
          </a:r>
          <a:endParaRPr lang="pt-BR" dirty="0"/>
        </a:p>
      </dgm:t>
    </dgm:pt>
    <dgm:pt modelId="{3A05B34A-6F96-4F42-8795-B4BD6EC540EC}" type="parTrans" cxnId="{5EE8E8A3-31CA-4569-947B-CF4E2CD95EB7}">
      <dgm:prSet/>
      <dgm:spPr/>
      <dgm:t>
        <a:bodyPr/>
        <a:lstStyle/>
        <a:p>
          <a:endParaRPr lang="pt-BR"/>
        </a:p>
      </dgm:t>
    </dgm:pt>
    <dgm:pt modelId="{DD9790B9-83E9-4876-95EA-9F9F7132872F}" type="sibTrans" cxnId="{5EE8E8A3-31CA-4569-947B-CF4E2CD95EB7}">
      <dgm:prSet/>
      <dgm:spPr/>
      <dgm:t>
        <a:bodyPr/>
        <a:lstStyle/>
        <a:p>
          <a:endParaRPr lang="pt-BR"/>
        </a:p>
      </dgm:t>
    </dgm:pt>
    <dgm:pt modelId="{F45B621A-91CF-461A-9ED4-FFE98B999F3B}">
      <dgm:prSet/>
      <dgm:spPr/>
      <dgm:t>
        <a:bodyPr/>
        <a:lstStyle/>
        <a:p>
          <a:r>
            <a:rPr lang="pt-BR"/>
            <a:t>Piracicaba - SP</a:t>
          </a:r>
          <a:endParaRPr lang="pt-BR" dirty="0"/>
        </a:p>
      </dgm:t>
    </dgm:pt>
    <dgm:pt modelId="{DA1756D3-2B43-4383-AC7E-A0EF9E8852FF}" type="parTrans" cxnId="{5AD4A784-104B-4427-ACC4-994648E7F679}">
      <dgm:prSet/>
      <dgm:spPr/>
      <dgm:t>
        <a:bodyPr/>
        <a:lstStyle/>
        <a:p>
          <a:endParaRPr lang="pt-BR"/>
        </a:p>
      </dgm:t>
    </dgm:pt>
    <dgm:pt modelId="{239627B6-3107-4CF4-BE47-8D19DC559F3A}" type="sibTrans" cxnId="{5AD4A784-104B-4427-ACC4-994648E7F679}">
      <dgm:prSet/>
      <dgm:spPr/>
      <dgm:t>
        <a:bodyPr/>
        <a:lstStyle/>
        <a:p>
          <a:endParaRPr lang="pt-BR"/>
        </a:p>
      </dgm:t>
    </dgm:pt>
    <dgm:pt modelId="{665B61F9-B742-46EF-BDD5-247E70DA98BA}">
      <dgm:prSet/>
      <dgm:spPr/>
      <dgm:t>
        <a:bodyPr/>
        <a:lstStyle/>
        <a:p>
          <a:r>
            <a:rPr lang="pt-BR"/>
            <a:t>Guarujá - SP</a:t>
          </a:r>
          <a:endParaRPr lang="pt-BR" dirty="0"/>
        </a:p>
      </dgm:t>
    </dgm:pt>
    <dgm:pt modelId="{3BC07949-621F-453C-AD0C-347C75A3D775}" type="parTrans" cxnId="{C5FADC19-B841-4F47-BA80-558E69F12340}">
      <dgm:prSet/>
      <dgm:spPr/>
      <dgm:t>
        <a:bodyPr/>
        <a:lstStyle/>
        <a:p>
          <a:endParaRPr lang="pt-BR"/>
        </a:p>
      </dgm:t>
    </dgm:pt>
    <dgm:pt modelId="{E9AC5439-24CC-4787-82E4-275B8F15E67C}" type="sibTrans" cxnId="{C5FADC19-B841-4F47-BA80-558E69F12340}">
      <dgm:prSet/>
      <dgm:spPr/>
      <dgm:t>
        <a:bodyPr/>
        <a:lstStyle/>
        <a:p>
          <a:endParaRPr lang="pt-BR"/>
        </a:p>
      </dgm:t>
    </dgm:pt>
    <dgm:pt modelId="{C276F4FD-0DC7-4BC7-9349-9E8E6A517DDA}">
      <dgm:prSet/>
      <dgm:spPr/>
      <dgm:t>
        <a:bodyPr/>
        <a:lstStyle/>
        <a:p>
          <a:r>
            <a:rPr lang="pt-BR"/>
            <a:t>Rondonópolis - MT</a:t>
          </a:r>
          <a:endParaRPr lang="pt-BR" dirty="0"/>
        </a:p>
      </dgm:t>
    </dgm:pt>
    <dgm:pt modelId="{5FA2D3D0-BB74-4E35-B438-D30126515B97}" type="parTrans" cxnId="{B93B4440-9DEE-43E5-93E9-71CB528D6535}">
      <dgm:prSet/>
      <dgm:spPr/>
      <dgm:t>
        <a:bodyPr/>
        <a:lstStyle/>
        <a:p>
          <a:endParaRPr lang="pt-BR"/>
        </a:p>
      </dgm:t>
    </dgm:pt>
    <dgm:pt modelId="{1BF7F5D3-32A5-4ECA-8E61-339190033658}" type="sibTrans" cxnId="{B93B4440-9DEE-43E5-93E9-71CB528D6535}">
      <dgm:prSet/>
      <dgm:spPr/>
      <dgm:t>
        <a:bodyPr/>
        <a:lstStyle/>
        <a:p>
          <a:endParaRPr lang="pt-BR"/>
        </a:p>
      </dgm:t>
    </dgm:pt>
    <dgm:pt modelId="{68299F73-A477-41EB-A680-802311DD7A78}">
      <dgm:prSet/>
      <dgm:spPr/>
      <dgm:t>
        <a:bodyPr/>
        <a:lstStyle/>
        <a:p>
          <a:r>
            <a:rPr lang="pt-BR"/>
            <a:t>Feira de Santana - BA</a:t>
          </a:r>
          <a:endParaRPr lang="pt-BR" dirty="0"/>
        </a:p>
      </dgm:t>
    </dgm:pt>
    <dgm:pt modelId="{C44A6DEB-6AB8-4B2A-820D-672749B2BDCF}" type="parTrans" cxnId="{56861B97-B378-4879-9857-0B6D98196790}">
      <dgm:prSet/>
      <dgm:spPr/>
      <dgm:t>
        <a:bodyPr/>
        <a:lstStyle/>
        <a:p>
          <a:endParaRPr lang="pt-BR"/>
        </a:p>
      </dgm:t>
    </dgm:pt>
    <dgm:pt modelId="{44C1EB2A-CF39-439F-9105-D6FA302B93BC}" type="sibTrans" cxnId="{56861B97-B378-4879-9857-0B6D98196790}">
      <dgm:prSet/>
      <dgm:spPr/>
      <dgm:t>
        <a:bodyPr/>
        <a:lstStyle/>
        <a:p>
          <a:endParaRPr lang="pt-BR"/>
        </a:p>
      </dgm:t>
    </dgm:pt>
    <dgm:pt modelId="{1727A64D-8CC5-4614-B1EC-51987A745A61}">
      <dgm:prSet/>
      <dgm:spPr/>
      <dgm:t>
        <a:bodyPr/>
        <a:lstStyle/>
        <a:p>
          <a:r>
            <a:rPr lang="pt-BR"/>
            <a:t>Bauru - SP</a:t>
          </a:r>
          <a:endParaRPr lang="pt-BR" dirty="0"/>
        </a:p>
      </dgm:t>
    </dgm:pt>
    <dgm:pt modelId="{E4B2E278-44E6-45C2-96C7-977694DC6BAB}" type="parTrans" cxnId="{B8AF8A8D-948B-4E1F-B1DD-FD804FCD0304}">
      <dgm:prSet/>
      <dgm:spPr/>
      <dgm:t>
        <a:bodyPr/>
        <a:lstStyle/>
        <a:p>
          <a:endParaRPr lang="pt-BR"/>
        </a:p>
      </dgm:t>
    </dgm:pt>
    <dgm:pt modelId="{D70F5578-E59C-4553-9BC2-5FAB0FE07A85}" type="sibTrans" cxnId="{B8AF8A8D-948B-4E1F-B1DD-FD804FCD0304}">
      <dgm:prSet/>
      <dgm:spPr/>
      <dgm:t>
        <a:bodyPr/>
        <a:lstStyle/>
        <a:p>
          <a:endParaRPr lang="pt-BR"/>
        </a:p>
      </dgm:t>
    </dgm:pt>
    <dgm:pt modelId="{FAE33F5A-71C0-455B-B5BF-2E7C2C19ECF5}">
      <dgm:prSet/>
      <dgm:spPr/>
      <dgm:t>
        <a:bodyPr/>
        <a:lstStyle/>
        <a:p>
          <a:r>
            <a:rPr lang="pt-BR" dirty="0"/>
            <a:t>Caucaia - CE</a:t>
          </a:r>
        </a:p>
      </dgm:t>
    </dgm:pt>
    <dgm:pt modelId="{EA8DB3EF-8E1E-4EAB-BFF2-2A6A56694713}" type="parTrans" cxnId="{0A3E7215-FBB9-48C3-8A85-476036581D59}">
      <dgm:prSet/>
      <dgm:spPr/>
      <dgm:t>
        <a:bodyPr/>
        <a:lstStyle/>
        <a:p>
          <a:endParaRPr lang="pt-BR"/>
        </a:p>
      </dgm:t>
    </dgm:pt>
    <dgm:pt modelId="{6196A280-9414-483A-9772-15100B92ACC4}" type="sibTrans" cxnId="{0A3E7215-FBB9-48C3-8A85-476036581D59}">
      <dgm:prSet/>
      <dgm:spPr/>
      <dgm:t>
        <a:bodyPr/>
        <a:lstStyle/>
        <a:p>
          <a:endParaRPr lang="pt-BR"/>
        </a:p>
      </dgm:t>
    </dgm:pt>
    <dgm:pt modelId="{D5DEE92D-BB14-4CC6-BF73-0E740F275D57}">
      <dgm:prSet/>
      <dgm:spPr/>
      <dgm:t>
        <a:bodyPr/>
        <a:lstStyle/>
        <a:p>
          <a:r>
            <a:rPr lang="pt-BR"/>
            <a:t>Teresópolis - RJ</a:t>
          </a:r>
          <a:endParaRPr lang="pt-BR" dirty="0"/>
        </a:p>
      </dgm:t>
    </dgm:pt>
    <dgm:pt modelId="{8C076482-EE7C-4FA9-86B3-19DE2D6179C7}" type="parTrans" cxnId="{0007FF83-ACE2-4565-B8D3-D4D1F4A3A629}">
      <dgm:prSet/>
      <dgm:spPr/>
      <dgm:t>
        <a:bodyPr/>
        <a:lstStyle/>
        <a:p>
          <a:endParaRPr lang="pt-BR"/>
        </a:p>
      </dgm:t>
    </dgm:pt>
    <dgm:pt modelId="{23EDFD0D-3EDC-49DE-A9DF-9AD066E31243}" type="sibTrans" cxnId="{0007FF83-ACE2-4565-B8D3-D4D1F4A3A629}">
      <dgm:prSet/>
      <dgm:spPr/>
      <dgm:t>
        <a:bodyPr/>
        <a:lstStyle/>
        <a:p>
          <a:endParaRPr lang="pt-BR"/>
        </a:p>
      </dgm:t>
    </dgm:pt>
    <dgm:pt modelId="{58486635-CD9C-41C4-9B1E-AFCA69DE37D4}" type="pres">
      <dgm:prSet presAssocID="{0A731937-DC23-4DD0-8761-831A4D31FB6F}" presName="diagram" presStyleCnt="0">
        <dgm:presLayoutVars>
          <dgm:dir/>
          <dgm:resizeHandles val="exact"/>
        </dgm:presLayoutVars>
      </dgm:prSet>
      <dgm:spPr/>
    </dgm:pt>
    <dgm:pt modelId="{224417E0-FA58-45D7-A619-36879648F1AB}" type="pres">
      <dgm:prSet presAssocID="{7F4AC335-D3D2-444F-B7C3-8C149D76D340}" presName="node" presStyleLbl="node1" presStyleIdx="0" presStyleCnt="10">
        <dgm:presLayoutVars>
          <dgm:bulletEnabled val="1"/>
        </dgm:presLayoutVars>
      </dgm:prSet>
      <dgm:spPr/>
    </dgm:pt>
    <dgm:pt modelId="{7CA837C9-E26B-4830-B830-56E5687B0F3D}" type="pres">
      <dgm:prSet presAssocID="{46BE71ED-FBA0-4E0B-97EE-73C58B46A966}" presName="sibTrans" presStyleCnt="0"/>
      <dgm:spPr/>
    </dgm:pt>
    <dgm:pt modelId="{387189CA-382A-446B-9D0A-11C7E7DC0612}" type="pres">
      <dgm:prSet presAssocID="{D340F838-FDC5-44D3-A3AC-CBFAB06FAD27}" presName="node" presStyleLbl="node1" presStyleIdx="1" presStyleCnt="10">
        <dgm:presLayoutVars>
          <dgm:bulletEnabled val="1"/>
        </dgm:presLayoutVars>
      </dgm:prSet>
      <dgm:spPr/>
    </dgm:pt>
    <dgm:pt modelId="{19B25DBF-062A-433E-B8C2-18CA4B23955D}" type="pres">
      <dgm:prSet presAssocID="{03908936-31A2-400E-86E7-4AD5125F0D95}" presName="sibTrans" presStyleCnt="0"/>
      <dgm:spPr/>
    </dgm:pt>
    <dgm:pt modelId="{5AE6E956-FAB8-4917-912C-DC8B57DA4606}" type="pres">
      <dgm:prSet presAssocID="{2CDE287C-F93C-4651-B609-CFBF75638B64}" presName="node" presStyleLbl="node1" presStyleIdx="2" presStyleCnt="10">
        <dgm:presLayoutVars>
          <dgm:bulletEnabled val="1"/>
        </dgm:presLayoutVars>
      </dgm:prSet>
      <dgm:spPr/>
    </dgm:pt>
    <dgm:pt modelId="{B272CEAF-0D97-41F9-A684-06EFDF1801AA}" type="pres">
      <dgm:prSet presAssocID="{DD9790B9-83E9-4876-95EA-9F9F7132872F}" presName="sibTrans" presStyleCnt="0"/>
      <dgm:spPr/>
    </dgm:pt>
    <dgm:pt modelId="{48267827-7FCF-4815-A922-3850601D70E4}" type="pres">
      <dgm:prSet presAssocID="{F45B621A-91CF-461A-9ED4-FFE98B999F3B}" presName="node" presStyleLbl="node1" presStyleIdx="3" presStyleCnt="10">
        <dgm:presLayoutVars>
          <dgm:bulletEnabled val="1"/>
        </dgm:presLayoutVars>
      </dgm:prSet>
      <dgm:spPr/>
    </dgm:pt>
    <dgm:pt modelId="{14C7CF79-E42E-4766-A467-BF479C2003E8}" type="pres">
      <dgm:prSet presAssocID="{239627B6-3107-4CF4-BE47-8D19DC559F3A}" presName="sibTrans" presStyleCnt="0"/>
      <dgm:spPr/>
    </dgm:pt>
    <dgm:pt modelId="{E7414D76-8F4F-48EF-BF94-C485255F4732}" type="pres">
      <dgm:prSet presAssocID="{665B61F9-B742-46EF-BDD5-247E70DA98BA}" presName="node" presStyleLbl="node1" presStyleIdx="4" presStyleCnt="10">
        <dgm:presLayoutVars>
          <dgm:bulletEnabled val="1"/>
        </dgm:presLayoutVars>
      </dgm:prSet>
      <dgm:spPr/>
    </dgm:pt>
    <dgm:pt modelId="{FAC1F32D-4347-4DA1-A5D9-D620BAFB7ADA}" type="pres">
      <dgm:prSet presAssocID="{E9AC5439-24CC-4787-82E4-275B8F15E67C}" presName="sibTrans" presStyleCnt="0"/>
      <dgm:spPr/>
    </dgm:pt>
    <dgm:pt modelId="{A3DC22BC-19C1-485A-9CA6-23C5EF0FCD22}" type="pres">
      <dgm:prSet presAssocID="{C276F4FD-0DC7-4BC7-9349-9E8E6A517DDA}" presName="node" presStyleLbl="node1" presStyleIdx="5" presStyleCnt="10">
        <dgm:presLayoutVars>
          <dgm:bulletEnabled val="1"/>
        </dgm:presLayoutVars>
      </dgm:prSet>
      <dgm:spPr/>
    </dgm:pt>
    <dgm:pt modelId="{4889E39D-FA07-4FB0-9711-7B72BF88465C}" type="pres">
      <dgm:prSet presAssocID="{1BF7F5D3-32A5-4ECA-8E61-339190033658}" presName="sibTrans" presStyleCnt="0"/>
      <dgm:spPr/>
    </dgm:pt>
    <dgm:pt modelId="{DD473AFE-0696-4F1B-8533-D14F2CE92706}" type="pres">
      <dgm:prSet presAssocID="{68299F73-A477-41EB-A680-802311DD7A78}" presName="node" presStyleLbl="node1" presStyleIdx="6" presStyleCnt="10">
        <dgm:presLayoutVars>
          <dgm:bulletEnabled val="1"/>
        </dgm:presLayoutVars>
      </dgm:prSet>
      <dgm:spPr/>
    </dgm:pt>
    <dgm:pt modelId="{664762FF-96D9-4DDD-9C72-598F7E6C109C}" type="pres">
      <dgm:prSet presAssocID="{44C1EB2A-CF39-439F-9105-D6FA302B93BC}" presName="sibTrans" presStyleCnt="0"/>
      <dgm:spPr/>
    </dgm:pt>
    <dgm:pt modelId="{AE84897C-85A9-40AE-A78E-1D437620F0B1}" type="pres">
      <dgm:prSet presAssocID="{1727A64D-8CC5-4614-B1EC-51987A745A61}" presName="node" presStyleLbl="node1" presStyleIdx="7" presStyleCnt="10">
        <dgm:presLayoutVars>
          <dgm:bulletEnabled val="1"/>
        </dgm:presLayoutVars>
      </dgm:prSet>
      <dgm:spPr/>
    </dgm:pt>
    <dgm:pt modelId="{DD8B44E9-F087-407E-951E-7E6C09B07F0A}" type="pres">
      <dgm:prSet presAssocID="{D70F5578-E59C-4553-9BC2-5FAB0FE07A85}" presName="sibTrans" presStyleCnt="0"/>
      <dgm:spPr/>
    </dgm:pt>
    <dgm:pt modelId="{D1642ADA-2C77-41BD-8BCA-A8CEC8B75333}" type="pres">
      <dgm:prSet presAssocID="{FAE33F5A-71C0-455B-B5BF-2E7C2C19ECF5}" presName="node" presStyleLbl="node1" presStyleIdx="8" presStyleCnt="10">
        <dgm:presLayoutVars>
          <dgm:bulletEnabled val="1"/>
        </dgm:presLayoutVars>
      </dgm:prSet>
      <dgm:spPr/>
    </dgm:pt>
    <dgm:pt modelId="{140C3DFF-06E3-4B59-8857-2827727329C5}" type="pres">
      <dgm:prSet presAssocID="{6196A280-9414-483A-9772-15100B92ACC4}" presName="sibTrans" presStyleCnt="0"/>
      <dgm:spPr/>
    </dgm:pt>
    <dgm:pt modelId="{80FFC0F0-B99A-483D-A712-CCD22C18F7CF}" type="pres">
      <dgm:prSet presAssocID="{D5DEE92D-BB14-4CC6-BF73-0E740F275D57}" presName="node" presStyleLbl="node1" presStyleIdx="9" presStyleCnt="10">
        <dgm:presLayoutVars>
          <dgm:bulletEnabled val="1"/>
        </dgm:presLayoutVars>
      </dgm:prSet>
      <dgm:spPr/>
    </dgm:pt>
  </dgm:ptLst>
  <dgm:cxnLst>
    <dgm:cxn modelId="{0A3E7215-FBB9-48C3-8A85-476036581D59}" srcId="{0A731937-DC23-4DD0-8761-831A4D31FB6F}" destId="{FAE33F5A-71C0-455B-B5BF-2E7C2C19ECF5}" srcOrd="8" destOrd="0" parTransId="{EA8DB3EF-8E1E-4EAB-BFF2-2A6A56694713}" sibTransId="{6196A280-9414-483A-9772-15100B92ACC4}"/>
    <dgm:cxn modelId="{C5FADC19-B841-4F47-BA80-558E69F12340}" srcId="{0A731937-DC23-4DD0-8761-831A4D31FB6F}" destId="{665B61F9-B742-46EF-BDD5-247E70DA98BA}" srcOrd="4" destOrd="0" parTransId="{3BC07949-621F-453C-AD0C-347C75A3D775}" sibTransId="{E9AC5439-24CC-4787-82E4-275B8F15E67C}"/>
    <dgm:cxn modelId="{BCB30E3D-812F-4141-989D-7D1CF342509D}" type="presOf" srcId="{FAE33F5A-71C0-455B-B5BF-2E7C2C19ECF5}" destId="{D1642ADA-2C77-41BD-8BCA-A8CEC8B75333}" srcOrd="0" destOrd="0" presId="urn:microsoft.com/office/officeart/2005/8/layout/default"/>
    <dgm:cxn modelId="{B93B4440-9DEE-43E5-93E9-71CB528D6535}" srcId="{0A731937-DC23-4DD0-8761-831A4D31FB6F}" destId="{C276F4FD-0DC7-4BC7-9349-9E8E6A517DDA}" srcOrd="5" destOrd="0" parTransId="{5FA2D3D0-BB74-4E35-B438-D30126515B97}" sibTransId="{1BF7F5D3-32A5-4ECA-8E61-339190033658}"/>
    <dgm:cxn modelId="{11C0D163-4CA0-4EF7-875E-4AB11EAC4043}" srcId="{0A731937-DC23-4DD0-8761-831A4D31FB6F}" destId="{7F4AC335-D3D2-444F-B7C3-8C149D76D340}" srcOrd="0" destOrd="0" parTransId="{02103326-6614-4C18-B12F-453259451AE5}" sibTransId="{46BE71ED-FBA0-4E0B-97EE-73C58B46A966}"/>
    <dgm:cxn modelId="{B0F94966-A2AA-43B4-91BB-AF1DF3E197E3}" srcId="{0A731937-DC23-4DD0-8761-831A4D31FB6F}" destId="{D340F838-FDC5-44D3-A3AC-CBFAB06FAD27}" srcOrd="1" destOrd="0" parTransId="{58F09DD6-ABFA-40E0-BD74-A417BD384459}" sibTransId="{03908936-31A2-400E-86E7-4AD5125F0D95}"/>
    <dgm:cxn modelId="{390FB96A-BC04-474B-AB3F-5398DBD00EFE}" type="presOf" srcId="{7F4AC335-D3D2-444F-B7C3-8C149D76D340}" destId="{224417E0-FA58-45D7-A619-36879648F1AB}" srcOrd="0" destOrd="0" presId="urn:microsoft.com/office/officeart/2005/8/layout/default"/>
    <dgm:cxn modelId="{8D329C7E-6A55-427E-9289-B2A973E40427}" type="presOf" srcId="{2CDE287C-F93C-4651-B609-CFBF75638B64}" destId="{5AE6E956-FAB8-4917-912C-DC8B57DA4606}" srcOrd="0" destOrd="0" presId="urn:microsoft.com/office/officeart/2005/8/layout/default"/>
    <dgm:cxn modelId="{0007FF83-ACE2-4565-B8D3-D4D1F4A3A629}" srcId="{0A731937-DC23-4DD0-8761-831A4D31FB6F}" destId="{D5DEE92D-BB14-4CC6-BF73-0E740F275D57}" srcOrd="9" destOrd="0" parTransId="{8C076482-EE7C-4FA9-86B3-19DE2D6179C7}" sibTransId="{23EDFD0D-3EDC-49DE-A9DF-9AD066E31243}"/>
    <dgm:cxn modelId="{5AD4A784-104B-4427-ACC4-994648E7F679}" srcId="{0A731937-DC23-4DD0-8761-831A4D31FB6F}" destId="{F45B621A-91CF-461A-9ED4-FFE98B999F3B}" srcOrd="3" destOrd="0" parTransId="{DA1756D3-2B43-4383-AC7E-A0EF9E8852FF}" sibTransId="{239627B6-3107-4CF4-BE47-8D19DC559F3A}"/>
    <dgm:cxn modelId="{B8AF8A8D-948B-4E1F-B1DD-FD804FCD0304}" srcId="{0A731937-DC23-4DD0-8761-831A4D31FB6F}" destId="{1727A64D-8CC5-4614-B1EC-51987A745A61}" srcOrd="7" destOrd="0" parTransId="{E4B2E278-44E6-45C2-96C7-977694DC6BAB}" sibTransId="{D70F5578-E59C-4553-9BC2-5FAB0FE07A85}"/>
    <dgm:cxn modelId="{4EA6B18E-3FDF-43D2-BDC9-98E5E401B66F}" type="presOf" srcId="{665B61F9-B742-46EF-BDD5-247E70DA98BA}" destId="{E7414D76-8F4F-48EF-BF94-C485255F4732}" srcOrd="0" destOrd="0" presId="urn:microsoft.com/office/officeart/2005/8/layout/default"/>
    <dgm:cxn modelId="{486DBF8E-0B39-460F-AC50-11E5AB61C5DA}" type="presOf" srcId="{0A731937-DC23-4DD0-8761-831A4D31FB6F}" destId="{58486635-CD9C-41C4-9B1E-AFCA69DE37D4}" srcOrd="0" destOrd="0" presId="urn:microsoft.com/office/officeart/2005/8/layout/default"/>
    <dgm:cxn modelId="{89842B94-FC64-4D84-B3CC-0DB00A3E6349}" type="presOf" srcId="{F45B621A-91CF-461A-9ED4-FFE98B999F3B}" destId="{48267827-7FCF-4815-A922-3850601D70E4}" srcOrd="0" destOrd="0" presId="urn:microsoft.com/office/officeart/2005/8/layout/default"/>
    <dgm:cxn modelId="{56861B97-B378-4879-9857-0B6D98196790}" srcId="{0A731937-DC23-4DD0-8761-831A4D31FB6F}" destId="{68299F73-A477-41EB-A680-802311DD7A78}" srcOrd="6" destOrd="0" parTransId="{C44A6DEB-6AB8-4B2A-820D-672749B2BDCF}" sibTransId="{44C1EB2A-CF39-439F-9105-D6FA302B93BC}"/>
    <dgm:cxn modelId="{5EE8E8A3-31CA-4569-947B-CF4E2CD95EB7}" srcId="{0A731937-DC23-4DD0-8761-831A4D31FB6F}" destId="{2CDE287C-F93C-4651-B609-CFBF75638B64}" srcOrd="2" destOrd="0" parTransId="{3A05B34A-6F96-4F42-8795-B4BD6EC540EC}" sibTransId="{DD9790B9-83E9-4876-95EA-9F9F7132872F}"/>
    <dgm:cxn modelId="{48E1A8B0-66F3-4BAF-80E0-11BBB437A3E6}" type="presOf" srcId="{D340F838-FDC5-44D3-A3AC-CBFAB06FAD27}" destId="{387189CA-382A-446B-9D0A-11C7E7DC0612}" srcOrd="0" destOrd="0" presId="urn:microsoft.com/office/officeart/2005/8/layout/default"/>
    <dgm:cxn modelId="{B45DB4B1-E88B-419E-ABE0-0C84FE42CAFF}" type="presOf" srcId="{68299F73-A477-41EB-A680-802311DD7A78}" destId="{DD473AFE-0696-4F1B-8533-D14F2CE92706}" srcOrd="0" destOrd="0" presId="urn:microsoft.com/office/officeart/2005/8/layout/default"/>
    <dgm:cxn modelId="{CB6193B9-BE9E-4533-98EE-063077AE5D0C}" type="presOf" srcId="{D5DEE92D-BB14-4CC6-BF73-0E740F275D57}" destId="{80FFC0F0-B99A-483D-A712-CCD22C18F7CF}" srcOrd="0" destOrd="0" presId="urn:microsoft.com/office/officeart/2005/8/layout/default"/>
    <dgm:cxn modelId="{0ABC44DA-5331-46B5-850C-84DE73FAEDF5}" type="presOf" srcId="{C276F4FD-0DC7-4BC7-9349-9E8E6A517DDA}" destId="{A3DC22BC-19C1-485A-9CA6-23C5EF0FCD22}" srcOrd="0" destOrd="0" presId="urn:microsoft.com/office/officeart/2005/8/layout/default"/>
    <dgm:cxn modelId="{411C97DE-2132-4510-AD1B-B17FD7A2D215}" type="presOf" srcId="{1727A64D-8CC5-4614-B1EC-51987A745A61}" destId="{AE84897C-85A9-40AE-A78E-1D437620F0B1}" srcOrd="0" destOrd="0" presId="urn:microsoft.com/office/officeart/2005/8/layout/default"/>
    <dgm:cxn modelId="{0AAC703F-D7A0-48D0-A757-4A4D77D4E407}" type="presParOf" srcId="{58486635-CD9C-41C4-9B1E-AFCA69DE37D4}" destId="{224417E0-FA58-45D7-A619-36879648F1AB}" srcOrd="0" destOrd="0" presId="urn:microsoft.com/office/officeart/2005/8/layout/default"/>
    <dgm:cxn modelId="{40773A25-2496-4CBC-ADEB-B888A27BF8C4}" type="presParOf" srcId="{58486635-CD9C-41C4-9B1E-AFCA69DE37D4}" destId="{7CA837C9-E26B-4830-B830-56E5687B0F3D}" srcOrd="1" destOrd="0" presId="urn:microsoft.com/office/officeart/2005/8/layout/default"/>
    <dgm:cxn modelId="{48EB36CA-FB54-4E9E-BD52-8A18C4E0AD8C}" type="presParOf" srcId="{58486635-CD9C-41C4-9B1E-AFCA69DE37D4}" destId="{387189CA-382A-446B-9D0A-11C7E7DC0612}" srcOrd="2" destOrd="0" presId="urn:microsoft.com/office/officeart/2005/8/layout/default"/>
    <dgm:cxn modelId="{F1365DD7-5BEC-4629-9A6E-BFF42EA4698E}" type="presParOf" srcId="{58486635-CD9C-41C4-9B1E-AFCA69DE37D4}" destId="{19B25DBF-062A-433E-B8C2-18CA4B23955D}" srcOrd="3" destOrd="0" presId="urn:microsoft.com/office/officeart/2005/8/layout/default"/>
    <dgm:cxn modelId="{C01714F1-0A56-40E6-975E-60DF0BEA9A42}" type="presParOf" srcId="{58486635-CD9C-41C4-9B1E-AFCA69DE37D4}" destId="{5AE6E956-FAB8-4917-912C-DC8B57DA4606}" srcOrd="4" destOrd="0" presId="urn:microsoft.com/office/officeart/2005/8/layout/default"/>
    <dgm:cxn modelId="{556EC1FA-68B7-48FB-9506-46F804563DF6}" type="presParOf" srcId="{58486635-CD9C-41C4-9B1E-AFCA69DE37D4}" destId="{B272CEAF-0D97-41F9-A684-06EFDF1801AA}" srcOrd="5" destOrd="0" presId="urn:microsoft.com/office/officeart/2005/8/layout/default"/>
    <dgm:cxn modelId="{8CAA0281-19C2-4D28-95D4-21051BA702BD}" type="presParOf" srcId="{58486635-CD9C-41C4-9B1E-AFCA69DE37D4}" destId="{48267827-7FCF-4815-A922-3850601D70E4}" srcOrd="6" destOrd="0" presId="urn:microsoft.com/office/officeart/2005/8/layout/default"/>
    <dgm:cxn modelId="{F0560112-95B8-4611-9276-16CAE119EA21}" type="presParOf" srcId="{58486635-CD9C-41C4-9B1E-AFCA69DE37D4}" destId="{14C7CF79-E42E-4766-A467-BF479C2003E8}" srcOrd="7" destOrd="0" presId="urn:microsoft.com/office/officeart/2005/8/layout/default"/>
    <dgm:cxn modelId="{21C2C45E-B2C8-4580-BF92-57F005EFBABA}" type="presParOf" srcId="{58486635-CD9C-41C4-9B1E-AFCA69DE37D4}" destId="{E7414D76-8F4F-48EF-BF94-C485255F4732}" srcOrd="8" destOrd="0" presId="urn:microsoft.com/office/officeart/2005/8/layout/default"/>
    <dgm:cxn modelId="{3DAA7A82-44EA-4446-B1D2-74CE09F4F617}" type="presParOf" srcId="{58486635-CD9C-41C4-9B1E-AFCA69DE37D4}" destId="{FAC1F32D-4347-4DA1-A5D9-D620BAFB7ADA}" srcOrd="9" destOrd="0" presId="urn:microsoft.com/office/officeart/2005/8/layout/default"/>
    <dgm:cxn modelId="{79652929-0CE9-41E5-BD57-9A2731745382}" type="presParOf" srcId="{58486635-CD9C-41C4-9B1E-AFCA69DE37D4}" destId="{A3DC22BC-19C1-485A-9CA6-23C5EF0FCD22}" srcOrd="10" destOrd="0" presId="urn:microsoft.com/office/officeart/2005/8/layout/default"/>
    <dgm:cxn modelId="{9887B44F-2E61-4AEA-9644-4549830F27A2}" type="presParOf" srcId="{58486635-CD9C-41C4-9B1E-AFCA69DE37D4}" destId="{4889E39D-FA07-4FB0-9711-7B72BF88465C}" srcOrd="11" destOrd="0" presId="urn:microsoft.com/office/officeart/2005/8/layout/default"/>
    <dgm:cxn modelId="{A86BC5A8-8C02-46EE-88C5-23FADCBF1C36}" type="presParOf" srcId="{58486635-CD9C-41C4-9B1E-AFCA69DE37D4}" destId="{DD473AFE-0696-4F1B-8533-D14F2CE92706}" srcOrd="12" destOrd="0" presId="urn:microsoft.com/office/officeart/2005/8/layout/default"/>
    <dgm:cxn modelId="{3452ED27-66A4-4D5D-A2A0-9577B49966E9}" type="presParOf" srcId="{58486635-CD9C-41C4-9B1E-AFCA69DE37D4}" destId="{664762FF-96D9-4DDD-9C72-598F7E6C109C}" srcOrd="13" destOrd="0" presId="urn:microsoft.com/office/officeart/2005/8/layout/default"/>
    <dgm:cxn modelId="{556C4304-8D15-46D3-BB3B-9903769D1429}" type="presParOf" srcId="{58486635-CD9C-41C4-9B1E-AFCA69DE37D4}" destId="{AE84897C-85A9-40AE-A78E-1D437620F0B1}" srcOrd="14" destOrd="0" presId="urn:microsoft.com/office/officeart/2005/8/layout/default"/>
    <dgm:cxn modelId="{E8ABDD6C-8CF9-4B45-9AB8-6BB193B17277}" type="presParOf" srcId="{58486635-CD9C-41C4-9B1E-AFCA69DE37D4}" destId="{DD8B44E9-F087-407E-951E-7E6C09B07F0A}" srcOrd="15" destOrd="0" presId="urn:microsoft.com/office/officeart/2005/8/layout/default"/>
    <dgm:cxn modelId="{0A0ECFA2-9F0C-41EE-99A8-C93FFD37505C}" type="presParOf" srcId="{58486635-CD9C-41C4-9B1E-AFCA69DE37D4}" destId="{D1642ADA-2C77-41BD-8BCA-A8CEC8B75333}" srcOrd="16" destOrd="0" presId="urn:microsoft.com/office/officeart/2005/8/layout/default"/>
    <dgm:cxn modelId="{BAC2D71D-B4A1-4FB8-A101-584B0B53B0F5}" type="presParOf" srcId="{58486635-CD9C-41C4-9B1E-AFCA69DE37D4}" destId="{140C3DFF-06E3-4B59-8857-2827727329C5}" srcOrd="17" destOrd="0" presId="urn:microsoft.com/office/officeart/2005/8/layout/default"/>
    <dgm:cxn modelId="{4C29F33E-CD2D-46D1-B1D1-0891FC645FF1}" type="presParOf" srcId="{58486635-CD9C-41C4-9B1E-AFCA69DE37D4}" destId="{80FFC0F0-B99A-483D-A712-CCD22C18F7CF}" srcOrd="1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DCC521E-81EB-4094-9600-B6FCCF100768}" type="doc">
      <dgm:prSet loTypeId="urn:microsoft.com/office/officeart/2008/layout/LinedList" loCatId="list" qsTypeId="urn:microsoft.com/office/officeart/2005/8/quickstyle/simple4" qsCatId="simple" csTypeId="urn:microsoft.com/office/officeart/2005/8/colors/accent2_2" csCatId="accent2" phldr="1"/>
      <dgm:spPr/>
      <dgm:t>
        <a:bodyPr/>
        <a:lstStyle/>
        <a:p>
          <a:endParaRPr lang="pt-BR"/>
        </a:p>
      </dgm:t>
    </dgm:pt>
    <dgm:pt modelId="{BF705332-F74E-4A7B-B456-8ACD806330C5}">
      <dgm:prSet phldrT="[Texto]"/>
      <dgm:spPr/>
      <dgm:t>
        <a:bodyPr/>
        <a:lstStyle/>
        <a:p>
          <a:r>
            <a:rPr lang="pt-BR" dirty="0"/>
            <a:t>Foi percebido que os estados tuitam menos termos relacionados à COVID-19 quando houve o aumento de casos.</a:t>
          </a:r>
        </a:p>
      </dgm:t>
    </dgm:pt>
    <dgm:pt modelId="{0D28BDC7-1549-410E-80CE-1063424B42ED}" type="parTrans" cxnId="{8E7C46CC-5365-43BA-B489-0D8E2FCA1131}">
      <dgm:prSet/>
      <dgm:spPr/>
      <dgm:t>
        <a:bodyPr/>
        <a:lstStyle/>
        <a:p>
          <a:endParaRPr lang="pt-BR"/>
        </a:p>
      </dgm:t>
    </dgm:pt>
    <dgm:pt modelId="{DC6EEABA-BC92-48B0-9C23-156BB1A91651}" type="sibTrans" cxnId="{8E7C46CC-5365-43BA-B489-0D8E2FCA1131}">
      <dgm:prSet/>
      <dgm:spPr/>
      <dgm:t>
        <a:bodyPr/>
        <a:lstStyle/>
        <a:p>
          <a:endParaRPr lang="pt-BR"/>
        </a:p>
      </dgm:t>
    </dgm:pt>
    <dgm:pt modelId="{3D2D1C13-EEA3-4843-BC5D-CC7C1D25C208}">
      <dgm:prSet/>
      <dgm:spPr/>
      <dgm:t>
        <a:bodyPr/>
        <a:lstStyle/>
        <a:p>
          <a:r>
            <a:rPr lang="pt-BR"/>
            <a:t>Foi percebido que os estados tuitam mais termos relacionados à COVID-19 quando os casos diminuem.</a:t>
          </a:r>
          <a:endParaRPr lang="pt-BR" dirty="0"/>
        </a:p>
      </dgm:t>
    </dgm:pt>
    <dgm:pt modelId="{EC07F7D0-0A19-407D-BF54-3682F5D740CD}" type="parTrans" cxnId="{C4A49307-264A-4E4B-891F-62F8C290224B}">
      <dgm:prSet/>
      <dgm:spPr/>
      <dgm:t>
        <a:bodyPr/>
        <a:lstStyle/>
        <a:p>
          <a:endParaRPr lang="pt-BR"/>
        </a:p>
      </dgm:t>
    </dgm:pt>
    <dgm:pt modelId="{5A78BBF1-9A94-4260-A806-358630930526}" type="sibTrans" cxnId="{C4A49307-264A-4E4B-891F-62F8C290224B}">
      <dgm:prSet/>
      <dgm:spPr/>
      <dgm:t>
        <a:bodyPr/>
        <a:lstStyle/>
        <a:p>
          <a:endParaRPr lang="pt-BR"/>
        </a:p>
      </dgm:t>
    </dgm:pt>
    <dgm:pt modelId="{112F7B7C-8634-4669-A864-0F0ECBC2EE62}">
      <dgm:prSet/>
      <dgm:spPr/>
      <dgm:t>
        <a:bodyPr/>
        <a:lstStyle/>
        <a:p>
          <a:r>
            <a:rPr lang="pt-BR"/>
            <a:t>Foi observado que um forte engajamento na rede social Twitter não está relacionado ao número de casos confirmados/óbitos.</a:t>
          </a:r>
          <a:endParaRPr lang="pt-BR" dirty="0"/>
        </a:p>
      </dgm:t>
    </dgm:pt>
    <dgm:pt modelId="{88C0FFF7-E4C5-4871-AE1C-D030016B0CF5}" type="parTrans" cxnId="{56097343-EC91-46F2-9E8D-0EF95BB027CF}">
      <dgm:prSet/>
      <dgm:spPr/>
      <dgm:t>
        <a:bodyPr/>
        <a:lstStyle/>
        <a:p>
          <a:endParaRPr lang="pt-BR"/>
        </a:p>
      </dgm:t>
    </dgm:pt>
    <dgm:pt modelId="{73B96314-AF06-474A-8645-3C053BB894D8}" type="sibTrans" cxnId="{56097343-EC91-46F2-9E8D-0EF95BB027CF}">
      <dgm:prSet/>
      <dgm:spPr/>
      <dgm:t>
        <a:bodyPr/>
        <a:lstStyle/>
        <a:p>
          <a:endParaRPr lang="pt-BR"/>
        </a:p>
      </dgm:t>
    </dgm:pt>
    <dgm:pt modelId="{D1705821-5C6A-4A47-B65B-8BF068F549DF}">
      <dgm:prSet/>
      <dgm:spPr/>
      <dgm:t>
        <a:bodyPr/>
        <a:lstStyle/>
        <a:p>
          <a:r>
            <a:rPr lang="pt-BR"/>
            <a:t>Foi percebido que municípios que tuitam mais tendem a ter menos casos confirmados que municípios que não tuitam.</a:t>
          </a:r>
          <a:endParaRPr lang="pt-BR" dirty="0"/>
        </a:p>
      </dgm:t>
    </dgm:pt>
    <dgm:pt modelId="{C34FF357-8466-4670-AFDD-0B1D88D80B03}" type="parTrans" cxnId="{4536066A-7018-4032-A900-F8A31FB8CD52}">
      <dgm:prSet/>
      <dgm:spPr/>
      <dgm:t>
        <a:bodyPr/>
        <a:lstStyle/>
        <a:p>
          <a:endParaRPr lang="pt-BR"/>
        </a:p>
      </dgm:t>
    </dgm:pt>
    <dgm:pt modelId="{FB7358F6-D32F-4B80-9CF4-36A38519E2C5}" type="sibTrans" cxnId="{4536066A-7018-4032-A900-F8A31FB8CD52}">
      <dgm:prSet/>
      <dgm:spPr/>
      <dgm:t>
        <a:bodyPr/>
        <a:lstStyle/>
        <a:p>
          <a:endParaRPr lang="pt-BR"/>
        </a:p>
      </dgm:t>
    </dgm:pt>
    <dgm:pt modelId="{DA333E5C-EEDA-4CCF-B649-A834A6A52E2A}">
      <dgm:prSet/>
      <dgm:spPr/>
      <dgm:t>
        <a:bodyPr/>
        <a:lstStyle/>
        <a:p>
          <a:r>
            <a:rPr lang="pt-BR"/>
            <a:t>Foi percebido que o numero de óbitos fica igual para municípios que tuitam com mais frequência e para os municípios que menos tuitam.</a:t>
          </a:r>
          <a:endParaRPr lang="pt-BR" dirty="0"/>
        </a:p>
      </dgm:t>
    </dgm:pt>
    <dgm:pt modelId="{7EDF5E1E-4DF7-4348-8001-25A6E6CB7CA6}" type="parTrans" cxnId="{6E6874F2-4A09-4B54-A30A-50E703B5B4D2}">
      <dgm:prSet/>
      <dgm:spPr/>
      <dgm:t>
        <a:bodyPr/>
        <a:lstStyle/>
        <a:p>
          <a:endParaRPr lang="pt-BR"/>
        </a:p>
      </dgm:t>
    </dgm:pt>
    <dgm:pt modelId="{B02087B2-8B54-45DD-B255-039DCC533EF7}" type="sibTrans" cxnId="{6E6874F2-4A09-4B54-A30A-50E703B5B4D2}">
      <dgm:prSet/>
      <dgm:spPr/>
      <dgm:t>
        <a:bodyPr/>
        <a:lstStyle/>
        <a:p>
          <a:endParaRPr lang="pt-BR"/>
        </a:p>
      </dgm:t>
    </dgm:pt>
    <dgm:pt modelId="{C8154A8B-FF3A-461B-9AB0-AA5618DD49EA}" type="pres">
      <dgm:prSet presAssocID="{FDCC521E-81EB-4094-9600-B6FCCF100768}" presName="vert0" presStyleCnt="0">
        <dgm:presLayoutVars>
          <dgm:dir/>
          <dgm:animOne val="branch"/>
          <dgm:animLvl val="lvl"/>
        </dgm:presLayoutVars>
      </dgm:prSet>
      <dgm:spPr/>
    </dgm:pt>
    <dgm:pt modelId="{9673AF11-7D3E-4D3F-8FEB-0014645A1174}" type="pres">
      <dgm:prSet presAssocID="{BF705332-F74E-4A7B-B456-8ACD806330C5}" presName="thickLine" presStyleLbl="alignNode1" presStyleIdx="0" presStyleCnt="5"/>
      <dgm:spPr/>
    </dgm:pt>
    <dgm:pt modelId="{5C4757C9-E42C-448E-AE83-3C9CA95DBC57}" type="pres">
      <dgm:prSet presAssocID="{BF705332-F74E-4A7B-B456-8ACD806330C5}" presName="horz1" presStyleCnt="0"/>
      <dgm:spPr/>
    </dgm:pt>
    <dgm:pt modelId="{A535C99B-021F-4B2A-85A0-71BAB1B6690D}" type="pres">
      <dgm:prSet presAssocID="{BF705332-F74E-4A7B-B456-8ACD806330C5}" presName="tx1" presStyleLbl="revTx" presStyleIdx="0" presStyleCnt="5"/>
      <dgm:spPr/>
    </dgm:pt>
    <dgm:pt modelId="{A8B712C6-172C-4E86-AF4C-532DE78CA616}" type="pres">
      <dgm:prSet presAssocID="{BF705332-F74E-4A7B-B456-8ACD806330C5}" presName="vert1" presStyleCnt="0"/>
      <dgm:spPr/>
    </dgm:pt>
    <dgm:pt modelId="{7AFC3859-B943-4945-9F03-909120636620}" type="pres">
      <dgm:prSet presAssocID="{3D2D1C13-EEA3-4843-BC5D-CC7C1D25C208}" presName="thickLine" presStyleLbl="alignNode1" presStyleIdx="1" presStyleCnt="5"/>
      <dgm:spPr/>
    </dgm:pt>
    <dgm:pt modelId="{32D7BF7D-8ADD-4787-B8CF-37F7CEEC0B4A}" type="pres">
      <dgm:prSet presAssocID="{3D2D1C13-EEA3-4843-BC5D-CC7C1D25C208}" presName="horz1" presStyleCnt="0"/>
      <dgm:spPr/>
    </dgm:pt>
    <dgm:pt modelId="{6E823B50-73D7-48E6-A6B5-E60C49DFA02A}" type="pres">
      <dgm:prSet presAssocID="{3D2D1C13-EEA3-4843-BC5D-CC7C1D25C208}" presName="tx1" presStyleLbl="revTx" presStyleIdx="1" presStyleCnt="5"/>
      <dgm:spPr/>
    </dgm:pt>
    <dgm:pt modelId="{7DF5AC39-06E3-4FF3-B2DE-0E3972D59C14}" type="pres">
      <dgm:prSet presAssocID="{3D2D1C13-EEA3-4843-BC5D-CC7C1D25C208}" presName="vert1" presStyleCnt="0"/>
      <dgm:spPr/>
    </dgm:pt>
    <dgm:pt modelId="{A81E9DAB-3492-42F0-9034-26B8535D4BA0}" type="pres">
      <dgm:prSet presAssocID="{112F7B7C-8634-4669-A864-0F0ECBC2EE62}" presName="thickLine" presStyleLbl="alignNode1" presStyleIdx="2" presStyleCnt="5"/>
      <dgm:spPr/>
    </dgm:pt>
    <dgm:pt modelId="{CFABC02B-FF77-4856-BAE3-75EB4EE7ACB7}" type="pres">
      <dgm:prSet presAssocID="{112F7B7C-8634-4669-A864-0F0ECBC2EE62}" presName="horz1" presStyleCnt="0"/>
      <dgm:spPr/>
    </dgm:pt>
    <dgm:pt modelId="{F44B3D8E-EF4A-45F7-86D1-DCF36F3B42EE}" type="pres">
      <dgm:prSet presAssocID="{112F7B7C-8634-4669-A864-0F0ECBC2EE62}" presName="tx1" presStyleLbl="revTx" presStyleIdx="2" presStyleCnt="5"/>
      <dgm:spPr/>
    </dgm:pt>
    <dgm:pt modelId="{F6B51D26-BF14-4701-9ABE-E48A064F1739}" type="pres">
      <dgm:prSet presAssocID="{112F7B7C-8634-4669-A864-0F0ECBC2EE62}" presName="vert1" presStyleCnt="0"/>
      <dgm:spPr/>
    </dgm:pt>
    <dgm:pt modelId="{BD5C6C08-E992-4724-A94D-31354188C1CC}" type="pres">
      <dgm:prSet presAssocID="{D1705821-5C6A-4A47-B65B-8BF068F549DF}" presName="thickLine" presStyleLbl="alignNode1" presStyleIdx="3" presStyleCnt="5"/>
      <dgm:spPr/>
    </dgm:pt>
    <dgm:pt modelId="{306792A9-67DA-43F5-AACC-784C6B4BCC5C}" type="pres">
      <dgm:prSet presAssocID="{D1705821-5C6A-4A47-B65B-8BF068F549DF}" presName="horz1" presStyleCnt="0"/>
      <dgm:spPr/>
    </dgm:pt>
    <dgm:pt modelId="{003AE29B-6E67-42CE-B96C-AEC71BE0C895}" type="pres">
      <dgm:prSet presAssocID="{D1705821-5C6A-4A47-B65B-8BF068F549DF}" presName="tx1" presStyleLbl="revTx" presStyleIdx="3" presStyleCnt="5"/>
      <dgm:spPr/>
    </dgm:pt>
    <dgm:pt modelId="{7B08CB15-E9DB-4DAB-AC71-CB61EDC6694C}" type="pres">
      <dgm:prSet presAssocID="{D1705821-5C6A-4A47-B65B-8BF068F549DF}" presName="vert1" presStyleCnt="0"/>
      <dgm:spPr/>
    </dgm:pt>
    <dgm:pt modelId="{B435519B-293F-42AB-AD6C-AE102A43BD5A}" type="pres">
      <dgm:prSet presAssocID="{DA333E5C-EEDA-4CCF-B649-A834A6A52E2A}" presName="thickLine" presStyleLbl="alignNode1" presStyleIdx="4" presStyleCnt="5"/>
      <dgm:spPr/>
    </dgm:pt>
    <dgm:pt modelId="{6E109622-0E6D-4FD0-8502-3245AC84D525}" type="pres">
      <dgm:prSet presAssocID="{DA333E5C-EEDA-4CCF-B649-A834A6A52E2A}" presName="horz1" presStyleCnt="0"/>
      <dgm:spPr/>
    </dgm:pt>
    <dgm:pt modelId="{411C513D-7AB3-450A-BFA0-DB35B2DB6146}" type="pres">
      <dgm:prSet presAssocID="{DA333E5C-EEDA-4CCF-B649-A834A6A52E2A}" presName="tx1" presStyleLbl="revTx" presStyleIdx="4" presStyleCnt="5"/>
      <dgm:spPr/>
    </dgm:pt>
    <dgm:pt modelId="{06137C04-664E-425D-9E91-56BD0B49D16F}" type="pres">
      <dgm:prSet presAssocID="{DA333E5C-EEDA-4CCF-B649-A834A6A52E2A}" presName="vert1" presStyleCnt="0"/>
      <dgm:spPr/>
    </dgm:pt>
  </dgm:ptLst>
  <dgm:cxnLst>
    <dgm:cxn modelId="{955D6C00-7AF8-4565-AB86-EDF1735D542F}" type="presOf" srcId="{DA333E5C-EEDA-4CCF-B649-A834A6A52E2A}" destId="{411C513D-7AB3-450A-BFA0-DB35B2DB6146}" srcOrd="0" destOrd="0" presId="urn:microsoft.com/office/officeart/2008/layout/LinedList"/>
    <dgm:cxn modelId="{C4A49307-264A-4E4B-891F-62F8C290224B}" srcId="{FDCC521E-81EB-4094-9600-B6FCCF100768}" destId="{3D2D1C13-EEA3-4843-BC5D-CC7C1D25C208}" srcOrd="1" destOrd="0" parTransId="{EC07F7D0-0A19-407D-BF54-3682F5D740CD}" sibTransId="{5A78BBF1-9A94-4260-A806-358630930526}"/>
    <dgm:cxn modelId="{56097343-EC91-46F2-9E8D-0EF95BB027CF}" srcId="{FDCC521E-81EB-4094-9600-B6FCCF100768}" destId="{112F7B7C-8634-4669-A864-0F0ECBC2EE62}" srcOrd="2" destOrd="0" parTransId="{88C0FFF7-E4C5-4871-AE1C-D030016B0CF5}" sibTransId="{73B96314-AF06-474A-8645-3C053BB894D8}"/>
    <dgm:cxn modelId="{4536066A-7018-4032-A900-F8A31FB8CD52}" srcId="{FDCC521E-81EB-4094-9600-B6FCCF100768}" destId="{D1705821-5C6A-4A47-B65B-8BF068F549DF}" srcOrd="3" destOrd="0" parTransId="{C34FF357-8466-4670-AFDD-0B1D88D80B03}" sibTransId="{FB7358F6-D32F-4B80-9CF4-36A38519E2C5}"/>
    <dgm:cxn modelId="{FD963673-36A3-46F6-8CE3-510FB869C80C}" type="presOf" srcId="{BF705332-F74E-4A7B-B456-8ACD806330C5}" destId="{A535C99B-021F-4B2A-85A0-71BAB1B6690D}" srcOrd="0" destOrd="0" presId="urn:microsoft.com/office/officeart/2008/layout/LinedList"/>
    <dgm:cxn modelId="{12011D75-9A8B-4086-8F82-3E81CABEFAC6}" type="presOf" srcId="{D1705821-5C6A-4A47-B65B-8BF068F549DF}" destId="{003AE29B-6E67-42CE-B96C-AEC71BE0C895}" srcOrd="0" destOrd="0" presId="urn:microsoft.com/office/officeart/2008/layout/LinedList"/>
    <dgm:cxn modelId="{07E2FA8C-4684-49DB-B5AC-F60A0F272474}" type="presOf" srcId="{FDCC521E-81EB-4094-9600-B6FCCF100768}" destId="{C8154A8B-FF3A-461B-9AB0-AA5618DD49EA}" srcOrd="0" destOrd="0" presId="urn:microsoft.com/office/officeart/2008/layout/LinedList"/>
    <dgm:cxn modelId="{B2C2E58E-5090-41F9-8A59-ACD84973BF08}" type="presOf" srcId="{3D2D1C13-EEA3-4843-BC5D-CC7C1D25C208}" destId="{6E823B50-73D7-48E6-A6B5-E60C49DFA02A}" srcOrd="0" destOrd="0" presId="urn:microsoft.com/office/officeart/2008/layout/LinedList"/>
    <dgm:cxn modelId="{8E7C46CC-5365-43BA-B489-0D8E2FCA1131}" srcId="{FDCC521E-81EB-4094-9600-B6FCCF100768}" destId="{BF705332-F74E-4A7B-B456-8ACD806330C5}" srcOrd="0" destOrd="0" parTransId="{0D28BDC7-1549-410E-80CE-1063424B42ED}" sibTransId="{DC6EEABA-BC92-48B0-9C23-156BB1A91651}"/>
    <dgm:cxn modelId="{6504AAE4-148C-43E0-B062-FA04956D6388}" type="presOf" srcId="{112F7B7C-8634-4669-A864-0F0ECBC2EE62}" destId="{F44B3D8E-EF4A-45F7-86D1-DCF36F3B42EE}" srcOrd="0" destOrd="0" presId="urn:microsoft.com/office/officeart/2008/layout/LinedList"/>
    <dgm:cxn modelId="{6E6874F2-4A09-4B54-A30A-50E703B5B4D2}" srcId="{FDCC521E-81EB-4094-9600-B6FCCF100768}" destId="{DA333E5C-EEDA-4CCF-B649-A834A6A52E2A}" srcOrd="4" destOrd="0" parTransId="{7EDF5E1E-4DF7-4348-8001-25A6E6CB7CA6}" sibTransId="{B02087B2-8B54-45DD-B255-039DCC533EF7}"/>
    <dgm:cxn modelId="{3D3C28A3-B338-4A51-B22C-354A6768FF03}" type="presParOf" srcId="{C8154A8B-FF3A-461B-9AB0-AA5618DD49EA}" destId="{9673AF11-7D3E-4D3F-8FEB-0014645A1174}" srcOrd="0" destOrd="0" presId="urn:microsoft.com/office/officeart/2008/layout/LinedList"/>
    <dgm:cxn modelId="{BF989B1F-ADAA-4B17-BBE3-92E1C2FE33A9}" type="presParOf" srcId="{C8154A8B-FF3A-461B-9AB0-AA5618DD49EA}" destId="{5C4757C9-E42C-448E-AE83-3C9CA95DBC57}" srcOrd="1" destOrd="0" presId="urn:microsoft.com/office/officeart/2008/layout/LinedList"/>
    <dgm:cxn modelId="{B828C321-EBA3-4ECD-8AE3-1A60FAC3A46A}" type="presParOf" srcId="{5C4757C9-E42C-448E-AE83-3C9CA95DBC57}" destId="{A535C99B-021F-4B2A-85A0-71BAB1B6690D}" srcOrd="0" destOrd="0" presId="urn:microsoft.com/office/officeart/2008/layout/LinedList"/>
    <dgm:cxn modelId="{B7DF595C-2393-4E7D-A060-4B315543AFBD}" type="presParOf" srcId="{5C4757C9-E42C-448E-AE83-3C9CA95DBC57}" destId="{A8B712C6-172C-4E86-AF4C-532DE78CA616}" srcOrd="1" destOrd="0" presId="urn:microsoft.com/office/officeart/2008/layout/LinedList"/>
    <dgm:cxn modelId="{20166125-AC8C-42F9-8C3C-710E496A2DAC}" type="presParOf" srcId="{C8154A8B-FF3A-461B-9AB0-AA5618DD49EA}" destId="{7AFC3859-B943-4945-9F03-909120636620}" srcOrd="2" destOrd="0" presId="urn:microsoft.com/office/officeart/2008/layout/LinedList"/>
    <dgm:cxn modelId="{5DB6DCFC-FC55-405C-9527-92655DD83F10}" type="presParOf" srcId="{C8154A8B-FF3A-461B-9AB0-AA5618DD49EA}" destId="{32D7BF7D-8ADD-4787-B8CF-37F7CEEC0B4A}" srcOrd="3" destOrd="0" presId="urn:microsoft.com/office/officeart/2008/layout/LinedList"/>
    <dgm:cxn modelId="{8CB836C9-EAB0-482C-B938-5DB584ACD0A2}" type="presParOf" srcId="{32D7BF7D-8ADD-4787-B8CF-37F7CEEC0B4A}" destId="{6E823B50-73D7-48E6-A6B5-E60C49DFA02A}" srcOrd="0" destOrd="0" presId="urn:microsoft.com/office/officeart/2008/layout/LinedList"/>
    <dgm:cxn modelId="{129810D1-18E3-46DB-8CFB-1473BE9DCECE}" type="presParOf" srcId="{32D7BF7D-8ADD-4787-B8CF-37F7CEEC0B4A}" destId="{7DF5AC39-06E3-4FF3-B2DE-0E3972D59C14}" srcOrd="1" destOrd="0" presId="urn:microsoft.com/office/officeart/2008/layout/LinedList"/>
    <dgm:cxn modelId="{9BC9BF0B-FCE6-4E2E-83EC-14735447A095}" type="presParOf" srcId="{C8154A8B-FF3A-461B-9AB0-AA5618DD49EA}" destId="{A81E9DAB-3492-42F0-9034-26B8535D4BA0}" srcOrd="4" destOrd="0" presId="urn:microsoft.com/office/officeart/2008/layout/LinedList"/>
    <dgm:cxn modelId="{AE7E2F2A-4ED8-4225-9BF2-12F135CBD7FC}" type="presParOf" srcId="{C8154A8B-FF3A-461B-9AB0-AA5618DD49EA}" destId="{CFABC02B-FF77-4856-BAE3-75EB4EE7ACB7}" srcOrd="5" destOrd="0" presId="urn:microsoft.com/office/officeart/2008/layout/LinedList"/>
    <dgm:cxn modelId="{504B9B78-02FF-48F0-B45E-530894413513}" type="presParOf" srcId="{CFABC02B-FF77-4856-BAE3-75EB4EE7ACB7}" destId="{F44B3D8E-EF4A-45F7-86D1-DCF36F3B42EE}" srcOrd="0" destOrd="0" presId="urn:microsoft.com/office/officeart/2008/layout/LinedList"/>
    <dgm:cxn modelId="{3CFBAC11-52CF-4AE0-A095-42FB544B6E9F}" type="presParOf" srcId="{CFABC02B-FF77-4856-BAE3-75EB4EE7ACB7}" destId="{F6B51D26-BF14-4701-9ABE-E48A064F1739}" srcOrd="1" destOrd="0" presId="urn:microsoft.com/office/officeart/2008/layout/LinedList"/>
    <dgm:cxn modelId="{0B5961F7-92E1-4CEA-B59D-33325C2DB54D}" type="presParOf" srcId="{C8154A8B-FF3A-461B-9AB0-AA5618DD49EA}" destId="{BD5C6C08-E992-4724-A94D-31354188C1CC}" srcOrd="6" destOrd="0" presId="urn:microsoft.com/office/officeart/2008/layout/LinedList"/>
    <dgm:cxn modelId="{36B9F625-A067-4CFC-8946-3271796D26DA}" type="presParOf" srcId="{C8154A8B-FF3A-461B-9AB0-AA5618DD49EA}" destId="{306792A9-67DA-43F5-AACC-784C6B4BCC5C}" srcOrd="7" destOrd="0" presId="urn:microsoft.com/office/officeart/2008/layout/LinedList"/>
    <dgm:cxn modelId="{58982C09-4814-49DA-8037-EA74041DE2FB}" type="presParOf" srcId="{306792A9-67DA-43F5-AACC-784C6B4BCC5C}" destId="{003AE29B-6E67-42CE-B96C-AEC71BE0C895}" srcOrd="0" destOrd="0" presId="urn:microsoft.com/office/officeart/2008/layout/LinedList"/>
    <dgm:cxn modelId="{1D8D22CC-D9AB-4182-9E3F-9B4BF139778A}" type="presParOf" srcId="{306792A9-67DA-43F5-AACC-784C6B4BCC5C}" destId="{7B08CB15-E9DB-4DAB-AC71-CB61EDC6694C}" srcOrd="1" destOrd="0" presId="urn:microsoft.com/office/officeart/2008/layout/LinedList"/>
    <dgm:cxn modelId="{8CE8BBAA-B0A8-4F2F-BE93-5F044852DA0B}" type="presParOf" srcId="{C8154A8B-FF3A-461B-9AB0-AA5618DD49EA}" destId="{B435519B-293F-42AB-AD6C-AE102A43BD5A}" srcOrd="8" destOrd="0" presId="urn:microsoft.com/office/officeart/2008/layout/LinedList"/>
    <dgm:cxn modelId="{7F73B46A-BB9E-455E-A5C1-CCF8AFF6FADE}" type="presParOf" srcId="{C8154A8B-FF3A-461B-9AB0-AA5618DD49EA}" destId="{6E109622-0E6D-4FD0-8502-3245AC84D525}" srcOrd="9" destOrd="0" presId="urn:microsoft.com/office/officeart/2008/layout/LinedList"/>
    <dgm:cxn modelId="{5C10ECB8-80C5-4935-A7FF-E592729955F0}" type="presParOf" srcId="{6E109622-0E6D-4FD0-8502-3245AC84D525}" destId="{411C513D-7AB3-450A-BFA0-DB35B2DB6146}" srcOrd="0" destOrd="0" presId="urn:microsoft.com/office/officeart/2008/layout/LinedList"/>
    <dgm:cxn modelId="{416782C7-79B9-4B91-A6B9-C65B6CEDFE47}" type="presParOf" srcId="{6E109622-0E6D-4FD0-8502-3245AC84D525}" destId="{06137C04-664E-425D-9E91-56BD0B49D16F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DCC521E-81EB-4094-9600-B6FCCF100768}" type="doc">
      <dgm:prSet loTypeId="urn:microsoft.com/office/officeart/2008/layout/LinedList" loCatId="list" qsTypeId="urn:microsoft.com/office/officeart/2005/8/quickstyle/simple4" qsCatId="simple" csTypeId="urn:microsoft.com/office/officeart/2005/8/colors/accent2_2" csCatId="accent2" phldr="1"/>
      <dgm:spPr/>
      <dgm:t>
        <a:bodyPr/>
        <a:lstStyle/>
        <a:p>
          <a:endParaRPr lang="pt-BR"/>
        </a:p>
      </dgm:t>
    </dgm:pt>
    <dgm:pt modelId="{DA333E5C-EEDA-4CCF-B649-A834A6A52E2A}">
      <dgm:prSet/>
      <dgm:spPr/>
      <dgm:t>
        <a:bodyPr/>
        <a:lstStyle/>
        <a:p>
          <a:r>
            <a:rPr lang="pt-BR" b="0" i="0" dirty="0"/>
            <a:t>Foi percebido que a distribuição dos tópicos foi se alterando conforme o aumento e distribuição dos casos confirmados.</a:t>
          </a:r>
          <a:endParaRPr lang="pt-BR" dirty="0"/>
        </a:p>
      </dgm:t>
    </dgm:pt>
    <dgm:pt modelId="{7EDF5E1E-4DF7-4348-8001-25A6E6CB7CA6}" type="parTrans" cxnId="{6E6874F2-4A09-4B54-A30A-50E703B5B4D2}">
      <dgm:prSet/>
      <dgm:spPr/>
      <dgm:t>
        <a:bodyPr/>
        <a:lstStyle/>
        <a:p>
          <a:endParaRPr lang="pt-BR"/>
        </a:p>
      </dgm:t>
    </dgm:pt>
    <dgm:pt modelId="{B02087B2-8B54-45DD-B255-039DCC533EF7}" type="sibTrans" cxnId="{6E6874F2-4A09-4B54-A30A-50E703B5B4D2}">
      <dgm:prSet/>
      <dgm:spPr/>
      <dgm:t>
        <a:bodyPr/>
        <a:lstStyle/>
        <a:p>
          <a:endParaRPr lang="pt-BR"/>
        </a:p>
      </dgm:t>
    </dgm:pt>
    <dgm:pt modelId="{D66B2CEB-21BD-4E83-9242-6959BC778475}">
      <dgm:prSet/>
      <dgm:spPr/>
      <dgm:t>
        <a:bodyPr/>
        <a:lstStyle/>
        <a:p>
          <a:r>
            <a:rPr lang="pt-BR" b="0" i="0" dirty="0"/>
            <a:t>No começo da pandemia houve bastante tópicos relacionados à COVID-19.</a:t>
          </a:r>
          <a:endParaRPr lang="pt-BR" dirty="0"/>
        </a:p>
      </dgm:t>
    </dgm:pt>
    <dgm:pt modelId="{248CC827-EFFF-4CB2-8F0F-1622EE819F1A}" type="parTrans" cxnId="{AE97FF09-8740-44CD-B49E-317D668365B5}">
      <dgm:prSet/>
      <dgm:spPr/>
      <dgm:t>
        <a:bodyPr/>
        <a:lstStyle/>
        <a:p>
          <a:endParaRPr lang="pt-BR"/>
        </a:p>
      </dgm:t>
    </dgm:pt>
    <dgm:pt modelId="{38E9B338-C9C3-494F-9B2B-2DD1034F2BC0}" type="sibTrans" cxnId="{AE97FF09-8740-44CD-B49E-317D668365B5}">
      <dgm:prSet/>
      <dgm:spPr/>
      <dgm:t>
        <a:bodyPr/>
        <a:lstStyle/>
        <a:p>
          <a:endParaRPr lang="pt-BR"/>
        </a:p>
      </dgm:t>
    </dgm:pt>
    <dgm:pt modelId="{F1993A48-E847-4570-AAD0-FF5C00FB753B}">
      <dgm:prSet/>
      <dgm:spPr/>
      <dgm:t>
        <a:bodyPr/>
        <a:lstStyle/>
        <a:p>
          <a:r>
            <a:rPr lang="pt-BR" b="0" i="0" dirty="0"/>
            <a:t>Já no começo do 2021 tivemos muitos tópicos relacionados a COVID-19 e vacinação.</a:t>
          </a:r>
          <a:endParaRPr lang="pt-BR" dirty="0"/>
        </a:p>
      </dgm:t>
    </dgm:pt>
    <dgm:pt modelId="{EB2D61D5-AFA1-4534-A923-5B9A23BB0710}" type="parTrans" cxnId="{6DF601CE-F299-4063-B58A-E37A1ED9452F}">
      <dgm:prSet/>
      <dgm:spPr/>
      <dgm:t>
        <a:bodyPr/>
        <a:lstStyle/>
        <a:p>
          <a:endParaRPr lang="pt-BR"/>
        </a:p>
      </dgm:t>
    </dgm:pt>
    <dgm:pt modelId="{BE0DBEDC-BFB1-46B9-9F38-672735B526FD}" type="sibTrans" cxnId="{6DF601CE-F299-4063-B58A-E37A1ED9452F}">
      <dgm:prSet/>
      <dgm:spPr/>
      <dgm:t>
        <a:bodyPr/>
        <a:lstStyle/>
        <a:p>
          <a:endParaRPr lang="pt-BR"/>
        </a:p>
      </dgm:t>
    </dgm:pt>
    <dgm:pt modelId="{36959F02-F5DE-404D-92C2-4D2BDA162C8F}">
      <dgm:prSet/>
      <dgm:spPr/>
      <dgm:t>
        <a:bodyPr/>
        <a:lstStyle/>
        <a:p>
          <a:r>
            <a:rPr lang="pt-BR" b="0" i="0" dirty="0"/>
            <a:t>Em </a:t>
          </a:r>
          <a:r>
            <a:rPr lang="pt-BR" b="0" i="0" dirty="0" err="1"/>
            <a:t>nov</a:t>
          </a:r>
          <a:r>
            <a:rPr lang="pt-BR" b="0" i="0" dirty="0"/>
            <a:t>/dez de 20 percebe-se que os tópicos começaram a mudar de foco, de COVID-19 para outros assuntos, coincidindo com a diminuição dos casos.</a:t>
          </a:r>
          <a:endParaRPr lang="pt-BR" dirty="0"/>
        </a:p>
      </dgm:t>
    </dgm:pt>
    <dgm:pt modelId="{B471D9DD-3F5D-450F-B08A-E04FBF68270B}" type="parTrans" cxnId="{105B4D7F-3192-42CF-8AC0-B4653685DE20}">
      <dgm:prSet/>
      <dgm:spPr/>
      <dgm:t>
        <a:bodyPr/>
        <a:lstStyle/>
        <a:p>
          <a:endParaRPr lang="pt-BR"/>
        </a:p>
      </dgm:t>
    </dgm:pt>
    <dgm:pt modelId="{E128E761-D22B-4E87-9424-719CB56BA47F}" type="sibTrans" cxnId="{105B4D7F-3192-42CF-8AC0-B4653685DE20}">
      <dgm:prSet/>
      <dgm:spPr/>
      <dgm:t>
        <a:bodyPr/>
        <a:lstStyle/>
        <a:p>
          <a:endParaRPr lang="pt-BR"/>
        </a:p>
      </dgm:t>
    </dgm:pt>
    <dgm:pt modelId="{C8154A8B-FF3A-461B-9AB0-AA5618DD49EA}" type="pres">
      <dgm:prSet presAssocID="{FDCC521E-81EB-4094-9600-B6FCCF100768}" presName="vert0" presStyleCnt="0">
        <dgm:presLayoutVars>
          <dgm:dir/>
          <dgm:animOne val="branch"/>
          <dgm:animLvl val="lvl"/>
        </dgm:presLayoutVars>
      </dgm:prSet>
      <dgm:spPr/>
    </dgm:pt>
    <dgm:pt modelId="{B435519B-293F-42AB-AD6C-AE102A43BD5A}" type="pres">
      <dgm:prSet presAssocID="{DA333E5C-EEDA-4CCF-B649-A834A6A52E2A}" presName="thickLine" presStyleLbl="alignNode1" presStyleIdx="0" presStyleCnt="4"/>
      <dgm:spPr/>
    </dgm:pt>
    <dgm:pt modelId="{6E109622-0E6D-4FD0-8502-3245AC84D525}" type="pres">
      <dgm:prSet presAssocID="{DA333E5C-EEDA-4CCF-B649-A834A6A52E2A}" presName="horz1" presStyleCnt="0"/>
      <dgm:spPr/>
    </dgm:pt>
    <dgm:pt modelId="{411C513D-7AB3-450A-BFA0-DB35B2DB6146}" type="pres">
      <dgm:prSet presAssocID="{DA333E5C-EEDA-4CCF-B649-A834A6A52E2A}" presName="tx1" presStyleLbl="revTx" presStyleIdx="0" presStyleCnt="4"/>
      <dgm:spPr/>
    </dgm:pt>
    <dgm:pt modelId="{06137C04-664E-425D-9E91-56BD0B49D16F}" type="pres">
      <dgm:prSet presAssocID="{DA333E5C-EEDA-4CCF-B649-A834A6A52E2A}" presName="vert1" presStyleCnt="0"/>
      <dgm:spPr/>
    </dgm:pt>
    <dgm:pt modelId="{A3D012C5-9E49-4AD1-B7F7-BE0AEE839D97}" type="pres">
      <dgm:prSet presAssocID="{D66B2CEB-21BD-4E83-9242-6959BC778475}" presName="thickLine" presStyleLbl="alignNode1" presStyleIdx="1" presStyleCnt="4"/>
      <dgm:spPr/>
    </dgm:pt>
    <dgm:pt modelId="{E7B2DE2D-C052-412F-99AE-4A0A44982C3D}" type="pres">
      <dgm:prSet presAssocID="{D66B2CEB-21BD-4E83-9242-6959BC778475}" presName="horz1" presStyleCnt="0"/>
      <dgm:spPr/>
    </dgm:pt>
    <dgm:pt modelId="{D61E8DBD-FC1D-4BC3-9B00-DE9175C24504}" type="pres">
      <dgm:prSet presAssocID="{D66B2CEB-21BD-4E83-9242-6959BC778475}" presName="tx1" presStyleLbl="revTx" presStyleIdx="1" presStyleCnt="4"/>
      <dgm:spPr/>
    </dgm:pt>
    <dgm:pt modelId="{F3F63EA0-D762-44F9-A0CD-6BE953817096}" type="pres">
      <dgm:prSet presAssocID="{D66B2CEB-21BD-4E83-9242-6959BC778475}" presName="vert1" presStyleCnt="0"/>
      <dgm:spPr/>
    </dgm:pt>
    <dgm:pt modelId="{161F413E-3225-42EB-8D31-CDFE751E5A92}" type="pres">
      <dgm:prSet presAssocID="{36959F02-F5DE-404D-92C2-4D2BDA162C8F}" presName="thickLine" presStyleLbl="alignNode1" presStyleIdx="2" presStyleCnt="4"/>
      <dgm:spPr/>
    </dgm:pt>
    <dgm:pt modelId="{60C607D2-C19F-461F-93AD-ED66F6DE3BB6}" type="pres">
      <dgm:prSet presAssocID="{36959F02-F5DE-404D-92C2-4D2BDA162C8F}" presName="horz1" presStyleCnt="0"/>
      <dgm:spPr/>
    </dgm:pt>
    <dgm:pt modelId="{70E504FA-440C-4719-A5CA-DF754D12AE43}" type="pres">
      <dgm:prSet presAssocID="{36959F02-F5DE-404D-92C2-4D2BDA162C8F}" presName="tx1" presStyleLbl="revTx" presStyleIdx="2" presStyleCnt="4"/>
      <dgm:spPr/>
    </dgm:pt>
    <dgm:pt modelId="{1E38A684-3250-4A7D-8C30-A0361C784A47}" type="pres">
      <dgm:prSet presAssocID="{36959F02-F5DE-404D-92C2-4D2BDA162C8F}" presName="vert1" presStyleCnt="0"/>
      <dgm:spPr/>
    </dgm:pt>
    <dgm:pt modelId="{F8484CEF-93DB-48C5-8ABB-83E7C7008DEE}" type="pres">
      <dgm:prSet presAssocID="{F1993A48-E847-4570-AAD0-FF5C00FB753B}" presName="thickLine" presStyleLbl="alignNode1" presStyleIdx="3" presStyleCnt="4"/>
      <dgm:spPr/>
    </dgm:pt>
    <dgm:pt modelId="{73A375D7-A4CE-4507-92A4-B52092F3BD34}" type="pres">
      <dgm:prSet presAssocID="{F1993A48-E847-4570-AAD0-FF5C00FB753B}" presName="horz1" presStyleCnt="0"/>
      <dgm:spPr/>
    </dgm:pt>
    <dgm:pt modelId="{60EDFDDF-0C2A-448B-B007-DC2FE66F8E07}" type="pres">
      <dgm:prSet presAssocID="{F1993A48-E847-4570-AAD0-FF5C00FB753B}" presName="tx1" presStyleLbl="revTx" presStyleIdx="3" presStyleCnt="4"/>
      <dgm:spPr/>
    </dgm:pt>
    <dgm:pt modelId="{E603C494-40B7-4C23-A46A-4369F8CB9932}" type="pres">
      <dgm:prSet presAssocID="{F1993A48-E847-4570-AAD0-FF5C00FB753B}" presName="vert1" presStyleCnt="0"/>
      <dgm:spPr/>
    </dgm:pt>
  </dgm:ptLst>
  <dgm:cxnLst>
    <dgm:cxn modelId="{955D6C00-7AF8-4565-AB86-EDF1735D542F}" type="presOf" srcId="{DA333E5C-EEDA-4CCF-B649-A834A6A52E2A}" destId="{411C513D-7AB3-450A-BFA0-DB35B2DB6146}" srcOrd="0" destOrd="0" presId="urn:microsoft.com/office/officeart/2008/layout/LinedList"/>
    <dgm:cxn modelId="{AE97FF09-8740-44CD-B49E-317D668365B5}" srcId="{FDCC521E-81EB-4094-9600-B6FCCF100768}" destId="{D66B2CEB-21BD-4E83-9242-6959BC778475}" srcOrd="1" destOrd="0" parTransId="{248CC827-EFFF-4CB2-8F0F-1622EE819F1A}" sibTransId="{38E9B338-C9C3-494F-9B2B-2DD1034F2BC0}"/>
    <dgm:cxn modelId="{B23AFA0A-A320-43C1-945C-7735A853323A}" type="presOf" srcId="{D66B2CEB-21BD-4E83-9242-6959BC778475}" destId="{D61E8DBD-FC1D-4BC3-9B00-DE9175C24504}" srcOrd="0" destOrd="0" presId="urn:microsoft.com/office/officeart/2008/layout/LinedList"/>
    <dgm:cxn modelId="{BBBF970C-1529-4984-A269-A479C1259576}" type="presOf" srcId="{F1993A48-E847-4570-AAD0-FF5C00FB753B}" destId="{60EDFDDF-0C2A-448B-B007-DC2FE66F8E07}" srcOrd="0" destOrd="0" presId="urn:microsoft.com/office/officeart/2008/layout/LinedList"/>
    <dgm:cxn modelId="{A8960A1F-8A0B-49FB-BB52-27E3560DBFB7}" type="presOf" srcId="{36959F02-F5DE-404D-92C2-4D2BDA162C8F}" destId="{70E504FA-440C-4719-A5CA-DF754D12AE43}" srcOrd="0" destOrd="0" presId="urn:microsoft.com/office/officeart/2008/layout/LinedList"/>
    <dgm:cxn modelId="{105B4D7F-3192-42CF-8AC0-B4653685DE20}" srcId="{FDCC521E-81EB-4094-9600-B6FCCF100768}" destId="{36959F02-F5DE-404D-92C2-4D2BDA162C8F}" srcOrd="2" destOrd="0" parTransId="{B471D9DD-3F5D-450F-B08A-E04FBF68270B}" sibTransId="{E128E761-D22B-4E87-9424-719CB56BA47F}"/>
    <dgm:cxn modelId="{07E2FA8C-4684-49DB-B5AC-F60A0F272474}" type="presOf" srcId="{FDCC521E-81EB-4094-9600-B6FCCF100768}" destId="{C8154A8B-FF3A-461B-9AB0-AA5618DD49EA}" srcOrd="0" destOrd="0" presId="urn:microsoft.com/office/officeart/2008/layout/LinedList"/>
    <dgm:cxn modelId="{6DF601CE-F299-4063-B58A-E37A1ED9452F}" srcId="{FDCC521E-81EB-4094-9600-B6FCCF100768}" destId="{F1993A48-E847-4570-AAD0-FF5C00FB753B}" srcOrd="3" destOrd="0" parTransId="{EB2D61D5-AFA1-4534-A923-5B9A23BB0710}" sibTransId="{BE0DBEDC-BFB1-46B9-9F38-672735B526FD}"/>
    <dgm:cxn modelId="{6E6874F2-4A09-4B54-A30A-50E703B5B4D2}" srcId="{FDCC521E-81EB-4094-9600-B6FCCF100768}" destId="{DA333E5C-EEDA-4CCF-B649-A834A6A52E2A}" srcOrd="0" destOrd="0" parTransId="{7EDF5E1E-4DF7-4348-8001-25A6E6CB7CA6}" sibTransId="{B02087B2-8B54-45DD-B255-039DCC533EF7}"/>
    <dgm:cxn modelId="{8CE8BBAA-B0A8-4F2F-BE93-5F044852DA0B}" type="presParOf" srcId="{C8154A8B-FF3A-461B-9AB0-AA5618DD49EA}" destId="{B435519B-293F-42AB-AD6C-AE102A43BD5A}" srcOrd="0" destOrd="0" presId="urn:microsoft.com/office/officeart/2008/layout/LinedList"/>
    <dgm:cxn modelId="{7F73B46A-BB9E-455E-A5C1-CCF8AFF6FADE}" type="presParOf" srcId="{C8154A8B-FF3A-461B-9AB0-AA5618DD49EA}" destId="{6E109622-0E6D-4FD0-8502-3245AC84D525}" srcOrd="1" destOrd="0" presId="urn:microsoft.com/office/officeart/2008/layout/LinedList"/>
    <dgm:cxn modelId="{5C10ECB8-80C5-4935-A7FF-E592729955F0}" type="presParOf" srcId="{6E109622-0E6D-4FD0-8502-3245AC84D525}" destId="{411C513D-7AB3-450A-BFA0-DB35B2DB6146}" srcOrd="0" destOrd="0" presId="urn:microsoft.com/office/officeart/2008/layout/LinedList"/>
    <dgm:cxn modelId="{416782C7-79B9-4B91-A6B9-C65B6CEDFE47}" type="presParOf" srcId="{6E109622-0E6D-4FD0-8502-3245AC84D525}" destId="{06137C04-664E-425D-9E91-56BD0B49D16F}" srcOrd="1" destOrd="0" presId="urn:microsoft.com/office/officeart/2008/layout/LinedList"/>
    <dgm:cxn modelId="{D24F5E9C-A929-434A-88B5-FAC9CA19F32D}" type="presParOf" srcId="{C8154A8B-FF3A-461B-9AB0-AA5618DD49EA}" destId="{A3D012C5-9E49-4AD1-B7F7-BE0AEE839D97}" srcOrd="2" destOrd="0" presId="urn:microsoft.com/office/officeart/2008/layout/LinedList"/>
    <dgm:cxn modelId="{88FFB8A8-3761-4A3B-BA2C-EAE0A0DE26F5}" type="presParOf" srcId="{C8154A8B-FF3A-461B-9AB0-AA5618DD49EA}" destId="{E7B2DE2D-C052-412F-99AE-4A0A44982C3D}" srcOrd="3" destOrd="0" presId="urn:microsoft.com/office/officeart/2008/layout/LinedList"/>
    <dgm:cxn modelId="{FE991476-F4EB-426C-BF7A-8B3A6E9487F9}" type="presParOf" srcId="{E7B2DE2D-C052-412F-99AE-4A0A44982C3D}" destId="{D61E8DBD-FC1D-4BC3-9B00-DE9175C24504}" srcOrd="0" destOrd="0" presId="urn:microsoft.com/office/officeart/2008/layout/LinedList"/>
    <dgm:cxn modelId="{D8D0F283-8FB4-48B3-A7FF-24981267F8D2}" type="presParOf" srcId="{E7B2DE2D-C052-412F-99AE-4A0A44982C3D}" destId="{F3F63EA0-D762-44F9-A0CD-6BE953817096}" srcOrd="1" destOrd="0" presId="urn:microsoft.com/office/officeart/2008/layout/LinedList"/>
    <dgm:cxn modelId="{BCA59664-EE53-4822-AB89-7B63571ABA44}" type="presParOf" srcId="{C8154A8B-FF3A-461B-9AB0-AA5618DD49EA}" destId="{161F413E-3225-42EB-8D31-CDFE751E5A92}" srcOrd="4" destOrd="0" presId="urn:microsoft.com/office/officeart/2008/layout/LinedList"/>
    <dgm:cxn modelId="{B00D8276-7085-43A8-B087-1C0D557669FA}" type="presParOf" srcId="{C8154A8B-FF3A-461B-9AB0-AA5618DD49EA}" destId="{60C607D2-C19F-461F-93AD-ED66F6DE3BB6}" srcOrd="5" destOrd="0" presId="urn:microsoft.com/office/officeart/2008/layout/LinedList"/>
    <dgm:cxn modelId="{ABF12295-0443-4CB2-8811-37A2EF62C4DD}" type="presParOf" srcId="{60C607D2-C19F-461F-93AD-ED66F6DE3BB6}" destId="{70E504FA-440C-4719-A5CA-DF754D12AE43}" srcOrd="0" destOrd="0" presId="urn:microsoft.com/office/officeart/2008/layout/LinedList"/>
    <dgm:cxn modelId="{971BCA6C-B18B-4180-BC8C-47B3D548413B}" type="presParOf" srcId="{60C607D2-C19F-461F-93AD-ED66F6DE3BB6}" destId="{1E38A684-3250-4A7D-8C30-A0361C784A47}" srcOrd="1" destOrd="0" presId="urn:microsoft.com/office/officeart/2008/layout/LinedList"/>
    <dgm:cxn modelId="{3F7E681E-45F7-425A-87AE-C65CAAF00202}" type="presParOf" srcId="{C8154A8B-FF3A-461B-9AB0-AA5618DD49EA}" destId="{F8484CEF-93DB-48C5-8ABB-83E7C7008DEE}" srcOrd="6" destOrd="0" presId="urn:microsoft.com/office/officeart/2008/layout/LinedList"/>
    <dgm:cxn modelId="{BD49BAD2-339E-480A-A905-558BBCA1B0A0}" type="presParOf" srcId="{C8154A8B-FF3A-461B-9AB0-AA5618DD49EA}" destId="{73A375D7-A4CE-4507-92A4-B52092F3BD34}" srcOrd="7" destOrd="0" presId="urn:microsoft.com/office/officeart/2008/layout/LinedList"/>
    <dgm:cxn modelId="{59FC17B2-8FF1-432F-AEDA-7FF18E3CDAE5}" type="presParOf" srcId="{73A375D7-A4CE-4507-92A4-B52092F3BD34}" destId="{60EDFDDF-0C2A-448B-B007-DC2FE66F8E07}" srcOrd="0" destOrd="0" presId="urn:microsoft.com/office/officeart/2008/layout/LinedList"/>
    <dgm:cxn modelId="{8BA0F62F-E752-4504-ADE0-AC8C686A53DA}" type="presParOf" srcId="{73A375D7-A4CE-4507-92A4-B52092F3BD34}" destId="{E603C494-40B7-4C23-A46A-4369F8CB9932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597AB45-1DED-490C-A503-366E5F85F5D5}" type="doc">
      <dgm:prSet loTypeId="urn:microsoft.com/office/officeart/2005/8/layout/list1" loCatId="list" qsTypeId="urn:microsoft.com/office/officeart/2005/8/quickstyle/simple4" qsCatId="simple" csTypeId="urn:microsoft.com/office/officeart/2005/8/colors/accent0_3" csCatId="mainScheme" phldr="1"/>
      <dgm:spPr/>
      <dgm:t>
        <a:bodyPr/>
        <a:lstStyle/>
        <a:p>
          <a:endParaRPr lang="pt-BR"/>
        </a:p>
      </dgm:t>
    </dgm:pt>
    <dgm:pt modelId="{D6761CCE-63A5-4B9C-B8EE-D971C429503F}">
      <dgm:prSet phldrT="[Texto]"/>
      <dgm:spPr/>
      <dgm:t>
        <a:bodyPr/>
        <a:lstStyle/>
        <a:p>
          <a:r>
            <a:rPr lang="pt-BR" dirty="0"/>
            <a:t>Limitações</a:t>
          </a:r>
        </a:p>
      </dgm:t>
    </dgm:pt>
    <dgm:pt modelId="{4DE0EA60-11A7-4BE8-A69D-7435404BB023}" type="parTrans" cxnId="{27C2B686-0F7E-41AA-9379-0A3BA3F68DF6}">
      <dgm:prSet/>
      <dgm:spPr/>
      <dgm:t>
        <a:bodyPr/>
        <a:lstStyle/>
        <a:p>
          <a:endParaRPr lang="pt-BR"/>
        </a:p>
      </dgm:t>
    </dgm:pt>
    <dgm:pt modelId="{29F54889-AAA9-4476-A747-6D836E4DC908}" type="sibTrans" cxnId="{27C2B686-0F7E-41AA-9379-0A3BA3F68DF6}">
      <dgm:prSet/>
      <dgm:spPr/>
      <dgm:t>
        <a:bodyPr/>
        <a:lstStyle/>
        <a:p>
          <a:endParaRPr lang="pt-BR"/>
        </a:p>
      </dgm:t>
    </dgm:pt>
    <dgm:pt modelId="{80E7415A-79D1-45AC-AFF4-F4126CAB9383}">
      <dgm:prSet phldrT="[Texto]"/>
      <dgm:spPr/>
      <dgm:t>
        <a:bodyPr/>
        <a:lstStyle/>
        <a:p>
          <a:r>
            <a:rPr lang="pt-BR" dirty="0"/>
            <a:t>Trabalhos Futuros</a:t>
          </a:r>
        </a:p>
      </dgm:t>
    </dgm:pt>
    <dgm:pt modelId="{ABC62ACF-6248-454E-80E1-DF8A5EED0509}" type="parTrans" cxnId="{BA20A07B-357A-43DA-AC12-0C56626E00B2}">
      <dgm:prSet/>
      <dgm:spPr/>
      <dgm:t>
        <a:bodyPr/>
        <a:lstStyle/>
        <a:p>
          <a:endParaRPr lang="pt-BR"/>
        </a:p>
      </dgm:t>
    </dgm:pt>
    <dgm:pt modelId="{D9E8C8EE-8453-4C9E-8109-0F9E6836FF0B}" type="sibTrans" cxnId="{BA20A07B-357A-43DA-AC12-0C56626E00B2}">
      <dgm:prSet/>
      <dgm:spPr/>
      <dgm:t>
        <a:bodyPr/>
        <a:lstStyle/>
        <a:p>
          <a:endParaRPr lang="pt-BR"/>
        </a:p>
      </dgm:t>
    </dgm:pt>
    <dgm:pt modelId="{4FA04EA5-36CA-414D-8EA5-62AC2E898BC3}">
      <dgm:prSet phldrT="[Texto]"/>
      <dgm:spPr/>
      <dgm:t>
        <a:bodyPr/>
        <a:lstStyle/>
        <a:p>
          <a:r>
            <a:rPr lang="pt-BR" dirty="0"/>
            <a:t>Classificador de polaridades para análise de sentimentos dos tweets</a:t>
          </a:r>
        </a:p>
      </dgm:t>
    </dgm:pt>
    <dgm:pt modelId="{0E295C2E-A919-4B52-8414-528D6D7DBE39}" type="parTrans" cxnId="{CC7F0CC0-F5D2-4C9E-B4A0-7DA7D6C4CC94}">
      <dgm:prSet/>
      <dgm:spPr/>
      <dgm:t>
        <a:bodyPr/>
        <a:lstStyle/>
        <a:p>
          <a:endParaRPr lang="pt-BR"/>
        </a:p>
      </dgm:t>
    </dgm:pt>
    <dgm:pt modelId="{BF705C4D-32E6-4B3F-B60C-746BAE87CAC3}" type="sibTrans" cxnId="{CC7F0CC0-F5D2-4C9E-B4A0-7DA7D6C4CC94}">
      <dgm:prSet/>
      <dgm:spPr/>
      <dgm:t>
        <a:bodyPr/>
        <a:lstStyle/>
        <a:p>
          <a:endParaRPr lang="pt-BR"/>
        </a:p>
      </dgm:t>
    </dgm:pt>
    <dgm:pt modelId="{5449B185-4006-432C-B90E-E6303ABE1C32}">
      <dgm:prSet phldrT="[Texto]"/>
      <dgm:spPr/>
      <dgm:t>
        <a:bodyPr/>
        <a:lstStyle/>
        <a:p>
          <a:r>
            <a:rPr lang="pt-BR" dirty="0"/>
            <a:t>Análise dos dados de população e verbas fiscais dos municípios</a:t>
          </a:r>
        </a:p>
      </dgm:t>
    </dgm:pt>
    <dgm:pt modelId="{AF1DEE0F-4A36-43CF-8908-BE45A5DBC79F}" type="parTrans" cxnId="{8E306585-0EAC-4AAA-8A4F-33D106513EE3}">
      <dgm:prSet/>
      <dgm:spPr/>
      <dgm:t>
        <a:bodyPr/>
        <a:lstStyle/>
        <a:p>
          <a:endParaRPr lang="pt-BR"/>
        </a:p>
      </dgm:t>
    </dgm:pt>
    <dgm:pt modelId="{BF0E5D56-2007-454D-A5C4-BC36FEB2FC2B}" type="sibTrans" cxnId="{8E306585-0EAC-4AAA-8A4F-33D106513EE3}">
      <dgm:prSet/>
      <dgm:spPr/>
      <dgm:t>
        <a:bodyPr/>
        <a:lstStyle/>
        <a:p>
          <a:endParaRPr lang="pt-BR"/>
        </a:p>
      </dgm:t>
    </dgm:pt>
    <dgm:pt modelId="{01592245-490E-4A1F-B312-8A047DDD8E84}">
      <dgm:prSet phldrT="[Texto]"/>
      <dgm:spPr/>
      <dgm:t>
        <a:bodyPr/>
        <a:lstStyle/>
        <a:p>
          <a:r>
            <a:rPr lang="pt-BR" dirty="0"/>
            <a:t>Nem todas as prefeituras brasileiras possuem perfil no Twitter</a:t>
          </a:r>
        </a:p>
      </dgm:t>
    </dgm:pt>
    <dgm:pt modelId="{22423DE6-BE86-4D6D-B256-7F1C88BB904F}" type="parTrans" cxnId="{230C4D98-45C0-428A-95F4-DE38D523E89E}">
      <dgm:prSet/>
      <dgm:spPr/>
      <dgm:t>
        <a:bodyPr/>
        <a:lstStyle/>
        <a:p>
          <a:endParaRPr lang="pt-BR"/>
        </a:p>
      </dgm:t>
    </dgm:pt>
    <dgm:pt modelId="{1403A718-B339-4BCA-905A-9538CF364402}" type="sibTrans" cxnId="{230C4D98-45C0-428A-95F4-DE38D523E89E}">
      <dgm:prSet/>
      <dgm:spPr/>
      <dgm:t>
        <a:bodyPr/>
        <a:lstStyle/>
        <a:p>
          <a:endParaRPr lang="pt-BR"/>
        </a:p>
      </dgm:t>
    </dgm:pt>
    <dgm:pt modelId="{C7310467-A2BC-4342-97FF-24270EB6E62E}">
      <dgm:prSet phldrT="[Texto]"/>
      <dgm:spPr/>
      <dgm:t>
        <a:bodyPr/>
        <a:lstStyle/>
        <a:p>
          <a:r>
            <a:rPr lang="pt-BR" dirty="0"/>
            <a:t>Na coleta de dados há um limite de 3200 tweets por perfil</a:t>
          </a:r>
        </a:p>
      </dgm:t>
    </dgm:pt>
    <dgm:pt modelId="{3D138D6B-4FEB-448D-85E7-DBC2E43686B6}" type="parTrans" cxnId="{3337E3A8-7972-4A87-AF33-73C7629A7223}">
      <dgm:prSet/>
      <dgm:spPr/>
      <dgm:t>
        <a:bodyPr/>
        <a:lstStyle/>
        <a:p>
          <a:endParaRPr lang="pt-BR"/>
        </a:p>
      </dgm:t>
    </dgm:pt>
    <dgm:pt modelId="{C1D1E78D-7D3F-4A6A-81E7-EB1C6D31EA3D}" type="sibTrans" cxnId="{3337E3A8-7972-4A87-AF33-73C7629A7223}">
      <dgm:prSet/>
      <dgm:spPr/>
      <dgm:t>
        <a:bodyPr/>
        <a:lstStyle/>
        <a:p>
          <a:endParaRPr lang="pt-BR"/>
        </a:p>
      </dgm:t>
    </dgm:pt>
    <dgm:pt modelId="{4056EFA4-65A2-4AB4-B5C6-DE4D1E41CCF9}" type="pres">
      <dgm:prSet presAssocID="{5597AB45-1DED-490C-A503-366E5F85F5D5}" presName="linear" presStyleCnt="0">
        <dgm:presLayoutVars>
          <dgm:dir/>
          <dgm:animLvl val="lvl"/>
          <dgm:resizeHandles val="exact"/>
        </dgm:presLayoutVars>
      </dgm:prSet>
      <dgm:spPr/>
    </dgm:pt>
    <dgm:pt modelId="{A65A589C-BFC9-4F6C-A14E-234793B3BA06}" type="pres">
      <dgm:prSet presAssocID="{D6761CCE-63A5-4B9C-B8EE-D971C429503F}" presName="parentLin" presStyleCnt="0"/>
      <dgm:spPr/>
    </dgm:pt>
    <dgm:pt modelId="{E81EA6CD-933D-4AA6-86A4-16B726FF4212}" type="pres">
      <dgm:prSet presAssocID="{D6761CCE-63A5-4B9C-B8EE-D971C429503F}" presName="parentLeftMargin" presStyleLbl="node1" presStyleIdx="0" presStyleCnt="2"/>
      <dgm:spPr/>
    </dgm:pt>
    <dgm:pt modelId="{622F96AC-3840-4A28-A428-55C88DB70ECF}" type="pres">
      <dgm:prSet presAssocID="{D6761CCE-63A5-4B9C-B8EE-D971C429503F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D3E79F2D-539B-4076-962D-B25A7393888A}" type="pres">
      <dgm:prSet presAssocID="{D6761CCE-63A5-4B9C-B8EE-D971C429503F}" presName="negativeSpace" presStyleCnt="0"/>
      <dgm:spPr/>
    </dgm:pt>
    <dgm:pt modelId="{34C1B7AA-B865-4F25-9A55-0A3EDB687A4D}" type="pres">
      <dgm:prSet presAssocID="{D6761CCE-63A5-4B9C-B8EE-D971C429503F}" presName="childText" presStyleLbl="conFgAcc1" presStyleIdx="0" presStyleCnt="2">
        <dgm:presLayoutVars>
          <dgm:bulletEnabled val="1"/>
        </dgm:presLayoutVars>
      </dgm:prSet>
      <dgm:spPr/>
    </dgm:pt>
    <dgm:pt modelId="{3F1174A4-6C90-4906-A063-32A4D315001A}" type="pres">
      <dgm:prSet presAssocID="{29F54889-AAA9-4476-A747-6D836E4DC908}" presName="spaceBetweenRectangles" presStyleCnt="0"/>
      <dgm:spPr/>
    </dgm:pt>
    <dgm:pt modelId="{2C5138CB-3CDC-4547-882C-665A9FAE0844}" type="pres">
      <dgm:prSet presAssocID="{80E7415A-79D1-45AC-AFF4-F4126CAB9383}" presName="parentLin" presStyleCnt="0"/>
      <dgm:spPr/>
    </dgm:pt>
    <dgm:pt modelId="{53E6277C-8FED-407D-A22A-D7899917BB33}" type="pres">
      <dgm:prSet presAssocID="{80E7415A-79D1-45AC-AFF4-F4126CAB9383}" presName="parentLeftMargin" presStyleLbl="node1" presStyleIdx="0" presStyleCnt="2"/>
      <dgm:spPr/>
    </dgm:pt>
    <dgm:pt modelId="{A2DFBD71-1ED2-444B-99AE-7DCFCCC0B3E9}" type="pres">
      <dgm:prSet presAssocID="{80E7415A-79D1-45AC-AFF4-F4126CAB9383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16C464AB-AC1E-4975-B30E-8EE16A6AC553}" type="pres">
      <dgm:prSet presAssocID="{80E7415A-79D1-45AC-AFF4-F4126CAB9383}" presName="negativeSpace" presStyleCnt="0"/>
      <dgm:spPr/>
    </dgm:pt>
    <dgm:pt modelId="{8B7AA7F2-6F04-4029-A64F-133B0B607A90}" type="pres">
      <dgm:prSet presAssocID="{80E7415A-79D1-45AC-AFF4-F4126CAB9383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D9CC7F15-FA25-43EA-A281-0D49DB2C0319}" type="presOf" srcId="{4FA04EA5-36CA-414D-8EA5-62AC2E898BC3}" destId="{8B7AA7F2-6F04-4029-A64F-133B0B607A90}" srcOrd="0" destOrd="0" presId="urn:microsoft.com/office/officeart/2005/8/layout/list1"/>
    <dgm:cxn modelId="{22139A25-1161-4185-A96F-EAB72A155808}" type="presOf" srcId="{80E7415A-79D1-45AC-AFF4-F4126CAB9383}" destId="{53E6277C-8FED-407D-A22A-D7899917BB33}" srcOrd="0" destOrd="0" presId="urn:microsoft.com/office/officeart/2005/8/layout/list1"/>
    <dgm:cxn modelId="{CE2C8027-E1E0-4CB7-BC75-607224AC6309}" type="presOf" srcId="{D6761CCE-63A5-4B9C-B8EE-D971C429503F}" destId="{E81EA6CD-933D-4AA6-86A4-16B726FF4212}" srcOrd="0" destOrd="0" presId="urn:microsoft.com/office/officeart/2005/8/layout/list1"/>
    <dgm:cxn modelId="{A877AD2E-8643-47DD-AB3C-4B986ACB5780}" type="presOf" srcId="{5449B185-4006-432C-B90E-E6303ABE1C32}" destId="{8B7AA7F2-6F04-4029-A64F-133B0B607A90}" srcOrd="0" destOrd="1" presId="urn:microsoft.com/office/officeart/2005/8/layout/list1"/>
    <dgm:cxn modelId="{459C4848-33F5-4617-91DB-D775D7A1956A}" type="presOf" srcId="{D6761CCE-63A5-4B9C-B8EE-D971C429503F}" destId="{622F96AC-3840-4A28-A428-55C88DB70ECF}" srcOrd="1" destOrd="0" presId="urn:microsoft.com/office/officeart/2005/8/layout/list1"/>
    <dgm:cxn modelId="{D89CF84E-C352-404E-A04A-9BFF44C105F8}" type="presOf" srcId="{C7310467-A2BC-4342-97FF-24270EB6E62E}" destId="{34C1B7AA-B865-4F25-9A55-0A3EDB687A4D}" srcOrd="0" destOrd="1" presId="urn:microsoft.com/office/officeart/2005/8/layout/list1"/>
    <dgm:cxn modelId="{D8E40E54-540F-479B-95AA-3816304E1186}" type="presOf" srcId="{80E7415A-79D1-45AC-AFF4-F4126CAB9383}" destId="{A2DFBD71-1ED2-444B-99AE-7DCFCCC0B3E9}" srcOrd="1" destOrd="0" presId="urn:microsoft.com/office/officeart/2005/8/layout/list1"/>
    <dgm:cxn modelId="{BA20A07B-357A-43DA-AC12-0C56626E00B2}" srcId="{5597AB45-1DED-490C-A503-366E5F85F5D5}" destId="{80E7415A-79D1-45AC-AFF4-F4126CAB9383}" srcOrd="1" destOrd="0" parTransId="{ABC62ACF-6248-454E-80E1-DF8A5EED0509}" sibTransId="{D9E8C8EE-8453-4C9E-8109-0F9E6836FF0B}"/>
    <dgm:cxn modelId="{8E306585-0EAC-4AAA-8A4F-33D106513EE3}" srcId="{80E7415A-79D1-45AC-AFF4-F4126CAB9383}" destId="{5449B185-4006-432C-B90E-E6303ABE1C32}" srcOrd="1" destOrd="0" parTransId="{AF1DEE0F-4A36-43CF-8908-BE45A5DBC79F}" sibTransId="{BF0E5D56-2007-454D-A5C4-BC36FEB2FC2B}"/>
    <dgm:cxn modelId="{BF629E86-C361-4DE3-9417-4516CF330F07}" type="presOf" srcId="{01592245-490E-4A1F-B312-8A047DDD8E84}" destId="{34C1B7AA-B865-4F25-9A55-0A3EDB687A4D}" srcOrd="0" destOrd="0" presId="urn:microsoft.com/office/officeart/2005/8/layout/list1"/>
    <dgm:cxn modelId="{27C2B686-0F7E-41AA-9379-0A3BA3F68DF6}" srcId="{5597AB45-1DED-490C-A503-366E5F85F5D5}" destId="{D6761CCE-63A5-4B9C-B8EE-D971C429503F}" srcOrd="0" destOrd="0" parTransId="{4DE0EA60-11A7-4BE8-A69D-7435404BB023}" sibTransId="{29F54889-AAA9-4476-A747-6D836E4DC908}"/>
    <dgm:cxn modelId="{230C4D98-45C0-428A-95F4-DE38D523E89E}" srcId="{D6761CCE-63A5-4B9C-B8EE-D971C429503F}" destId="{01592245-490E-4A1F-B312-8A047DDD8E84}" srcOrd="0" destOrd="0" parTransId="{22423DE6-BE86-4D6D-B256-7F1C88BB904F}" sibTransId="{1403A718-B339-4BCA-905A-9538CF364402}"/>
    <dgm:cxn modelId="{3337E3A8-7972-4A87-AF33-73C7629A7223}" srcId="{D6761CCE-63A5-4B9C-B8EE-D971C429503F}" destId="{C7310467-A2BC-4342-97FF-24270EB6E62E}" srcOrd="1" destOrd="0" parTransId="{3D138D6B-4FEB-448D-85E7-DBC2E43686B6}" sibTransId="{C1D1E78D-7D3F-4A6A-81E7-EB1C6D31EA3D}"/>
    <dgm:cxn modelId="{CC7F0CC0-F5D2-4C9E-B4A0-7DA7D6C4CC94}" srcId="{80E7415A-79D1-45AC-AFF4-F4126CAB9383}" destId="{4FA04EA5-36CA-414D-8EA5-62AC2E898BC3}" srcOrd="0" destOrd="0" parTransId="{0E295C2E-A919-4B52-8414-528D6D7DBE39}" sibTransId="{BF705C4D-32E6-4B3F-B60C-746BAE87CAC3}"/>
    <dgm:cxn modelId="{0119E6CE-A1C3-41BF-AF55-81E59DA83AFC}" type="presOf" srcId="{5597AB45-1DED-490C-A503-366E5F85F5D5}" destId="{4056EFA4-65A2-4AB4-B5C6-DE4D1E41CCF9}" srcOrd="0" destOrd="0" presId="urn:microsoft.com/office/officeart/2005/8/layout/list1"/>
    <dgm:cxn modelId="{A1552CF7-BC52-48DF-BF92-481955116C3E}" type="presParOf" srcId="{4056EFA4-65A2-4AB4-B5C6-DE4D1E41CCF9}" destId="{A65A589C-BFC9-4F6C-A14E-234793B3BA06}" srcOrd="0" destOrd="0" presId="urn:microsoft.com/office/officeart/2005/8/layout/list1"/>
    <dgm:cxn modelId="{3BC45281-4FD0-4282-B038-95CB80683C2E}" type="presParOf" srcId="{A65A589C-BFC9-4F6C-A14E-234793B3BA06}" destId="{E81EA6CD-933D-4AA6-86A4-16B726FF4212}" srcOrd="0" destOrd="0" presId="urn:microsoft.com/office/officeart/2005/8/layout/list1"/>
    <dgm:cxn modelId="{29BEF07E-4B90-431E-AC5D-AC958FBB10AD}" type="presParOf" srcId="{A65A589C-BFC9-4F6C-A14E-234793B3BA06}" destId="{622F96AC-3840-4A28-A428-55C88DB70ECF}" srcOrd="1" destOrd="0" presId="urn:microsoft.com/office/officeart/2005/8/layout/list1"/>
    <dgm:cxn modelId="{13F687C0-F24D-4DDE-8441-E4B534207C85}" type="presParOf" srcId="{4056EFA4-65A2-4AB4-B5C6-DE4D1E41CCF9}" destId="{D3E79F2D-539B-4076-962D-B25A7393888A}" srcOrd="1" destOrd="0" presId="urn:microsoft.com/office/officeart/2005/8/layout/list1"/>
    <dgm:cxn modelId="{1FE83B24-593D-4C21-9599-B65A65D10A8A}" type="presParOf" srcId="{4056EFA4-65A2-4AB4-B5C6-DE4D1E41CCF9}" destId="{34C1B7AA-B865-4F25-9A55-0A3EDB687A4D}" srcOrd="2" destOrd="0" presId="urn:microsoft.com/office/officeart/2005/8/layout/list1"/>
    <dgm:cxn modelId="{4AE43592-ED0E-4AD3-9DE8-571F71D89833}" type="presParOf" srcId="{4056EFA4-65A2-4AB4-B5C6-DE4D1E41CCF9}" destId="{3F1174A4-6C90-4906-A063-32A4D315001A}" srcOrd="3" destOrd="0" presId="urn:microsoft.com/office/officeart/2005/8/layout/list1"/>
    <dgm:cxn modelId="{5851D118-B678-4C09-9FB4-430B25943808}" type="presParOf" srcId="{4056EFA4-65A2-4AB4-B5C6-DE4D1E41CCF9}" destId="{2C5138CB-3CDC-4547-882C-665A9FAE0844}" srcOrd="4" destOrd="0" presId="urn:microsoft.com/office/officeart/2005/8/layout/list1"/>
    <dgm:cxn modelId="{02A8D7CB-3612-40C6-8C18-EB84C46C60DE}" type="presParOf" srcId="{2C5138CB-3CDC-4547-882C-665A9FAE0844}" destId="{53E6277C-8FED-407D-A22A-D7899917BB33}" srcOrd="0" destOrd="0" presId="urn:microsoft.com/office/officeart/2005/8/layout/list1"/>
    <dgm:cxn modelId="{040856AE-E5A2-49FA-ABD1-2805886C64C6}" type="presParOf" srcId="{2C5138CB-3CDC-4547-882C-665A9FAE0844}" destId="{A2DFBD71-1ED2-444B-99AE-7DCFCCC0B3E9}" srcOrd="1" destOrd="0" presId="urn:microsoft.com/office/officeart/2005/8/layout/list1"/>
    <dgm:cxn modelId="{3A2B0809-0B79-4154-97B1-E1271478FE3F}" type="presParOf" srcId="{4056EFA4-65A2-4AB4-B5C6-DE4D1E41CCF9}" destId="{16C464AB-AC1E-4975-B30E-8EE16A6AC553}" srcOrd="5" destOrd="0" presId="urn:microsoft.com/office/officeart/2005/8/layout/list1"/>
    <dgm:cxn modelId="{02010BEF-5ED7-4179-AF96-B2C7B32C6B9F}" type="presParOf" srcId="{4056EFA4-65A2-4AB4-B5C6-DE4D1E41CCF9}" destId="{8B7AA7F2-6F04-4029-A64F-133B0B607A90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14D732-5873-4E76-AF64-9AD0F026E0BF}">
      <dsp:nvSpPr>
        <dsp:cNvPr id="0" name=""/>
        <dsp:cNvSpPr/>
      </dsp:nvSpPr>
      <dsp:spPr>
        <a:xfrm>
          <a:off x="60083" y="1074"/>
          <a:ext cx="3395792" cy="2037475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kern="1200"/>
            <a:t>1. Prefeituras que fazem mais tweets sobre a COVID-19 tem um número menor de casos confirmados/óbitos? </a:t>
          </a:r>
          <a:endParaRPr lang="pt-BR" sz="2000" kern="1200" dirty="0"/>
        </a:p>
      </dsp:txBody>
      <dsp:txXfrm>
        <a:off x="60083" y="1074"/>
        <a:ext cx="3395792" cy="2037475"/>
      </dsp:txXfrm>
    </dsp:sp>
    <dsp:sp modelId="{9B51A912-A2AA-4631-9C30-5A39DDD98B66}">
      <dsp:nvSpPr>
        <dsp:cNvPr id="0" name=""/>
        <dsp:cNvSpPr/>
      </dsp:nvSpPr>
      <dsp:spPr>
        <a:xfrm>
          <a:off x="3795455" y="1074"/>
          <a:ext cx="3395792" cy="2037475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kern="1200"/>
            <a:t>2. Existe uma diferença de mortalidade/casos confirmados de COVID-19 em cidades que se comunicam mais no Twitter do que aquelas que não se comunicam? </a:t>
          </a:r>
        </a:p>
      </dsp:txBody>
      <dsp:txXfrm>
        <a:off x="3795455" y="1074"/>
        <a:ext cx="3395792" cy="2037475"/>
      </dsp:txXfrm>
    </dsp:sp>
    <dsp:sp modelId="{9559BFDA-C226-4B7B-BE2C-86FB6429178D}">
      <dsp:nvSpPr>
        <dsp:cNvPr id="0" name=""/>
        <dsp:cNvSpPr/>
      </dsp:nvSpPr>
      <dsp:spPr>
        <a:xfrm>
          <a:off x="7530827" y="1074"/>
          <a:ext cx="3395792" cy="2037475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kern="1200"/>
            <a:t>3. Quais os tópicos mais utilizados pelas prefeituras nos tweets quando a pandemia teve o maior número de casos confirmados/óbitos? </a:t>
          </a:r>
        </a:p>
      </dsp:txBody>
      <dsp:txXfrm>
        <a:off x="7530827" y="1074"/>
        <a:ext cx="3395792" cy="2037475"/>
      </dsp:txXfrm>
    </dsp:sp>
    <dsp:sp modelId="{4DB23B64-B619-4248-A807-3BA98CC1BDE4}">
      <dsp:nvSpPr>
        <dsp:cNvPr id="0" name=""/>
        <dsp:cNvSpPr/>
      </dsp:nvSpPr>
      <dsp:spPr>
        <a:xfrm>
          <a:off x="60083" y="2378129"/>
          <a:ext cx="3395792" cy="2037475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kern="1200"/>
            <a:t>4. Quais os tópicos mais utilizados pelas prefeituras nos tweets quando houve a diminuição dos casos confirmados/óbitos? </a:t>
          </a:r>
        </a:p>
      </dsp:txBody>
      <dsp:txXfrm>
        <a:off x="60083" y="2378129"/>
        <a:ext cx="3395792" cy="2037475"/>
      </dsp:txXfrm>
    </dsp:sp>
    <dsp:sp modelId="{20EBF6AC-FE45-41AD-B663-6F8988602B97}">
      <dsp:nvSpPr>
        <dsp:cNvPr id="0" name=""/>
        <dsp:cNvSpPr/>
      </dsp:nvSpPr>
      <dsp:spPr>
        <a:xfrm>
          <a:off x="3795455" y="2378129"/>
          <a:ext cx="3395792" cy="2037475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kern="1200"/>
            <a:t>5. Qual a evolução dos tópicos dos tweets das prefeituras mensalmente e estes tópicos se relacionam com uma alta/baixa de número de casos confirmados de COVID-19? </a:t>
          </a:r>
        </a:p>
      </dsp:txBody>
      <dsp:txXfrm>
        <a:off x="3795455" y="2378129"/>
        <a:ext cx="3395792" cy="2037475"/>
      </dsp:txXfrm>
    </dsp:sp>
    <dsp:sp modelId="{C9BDB8C6-CCE1-4DB6-9E8B-EAC8FF14E79A}">
      <dsp:nvSpPr>
        <dsp:cNvPr id="0" name=""/>
        <dsp:cNvSpPr/>
      </dsp:nvSpPr>
      <dsp:spPr>
        <a:xfrm>
          <a:off x="7530827" y="2378129"/>
          <a:ext cx="3395792" cy="2037475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kern="1200"/>
            <a:t>6. Prefeituras que têm um maior engajamento no Twitter teriam menor número de casos confirmados/óbitos?</a:t>
          </a:r>
        </a:p>
      </dsp:txBody>
      <dsp:txXfrm>
        <a:off x="7530827" y="2378129"/>
        <a:ext cx="3395792" cy="203747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4417E0-FA58-45D7-A619-36879648F1AB}">
      <dsp:nvSpPr>
        <dsp:cNvPr id="0" name=""/>
        <dsp:cNvSpPr/>
      </dsp:nvSpPr>
      <dsp:spPr>
        <a:xfrm>
          <a:off x="3621" y="321077"/>
          <a:ext cx="1960825" cy="117649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SzPts val="2100"/>
            <a:buNone/>
          </a:pPr>
          <a:r>
            <a:rPr lang="pt-BR" sz="2200" kern="1200" dirty="0"/>
            <a:t>Santo André	- SP</a:t>
          </a:r>
        </a:p>
      </dsp:txBody>
      <dsp:txXfrm>
        <a:off x="3621" y="321077"/>
        <a:ext cx="1960825" cy="1176495"/>
      </dsp:txXfrm>
    </dsp:sp>
    <dsp:sp modelId="{387189CA-382A-446B-9D0A-11C7E7DC0612}">
      <dsp:nvSpPr>
        <dsp:cNvPr id="0" name=""/>
        <dsp:cNvSpPr/>
      </dsp:nvSpPr>
      <dsp:spPr>
        <a:xfrm>
          <a:off x="2160529" y="321077"/>
          <a:ext cx="1960825" cy="117649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200" kern="1200"/>
            <a:t>Aparecida de Goiânia - GO</a:t>
          </a:r>
          <a:endParaRPr lang="pt-BR" sz="2200" kern="1200" dirty="0"/>
        </a:p>
      </dsp:txBody>
      <dsp:txXfrm>
        <a:off x="2160529" y="321077"/>
        <a:ext cx="1960825" cy="1176495"/>
      </dsp:txXfrm>
    </dsp:sp>
    <dsp:sp modelId="{5AE6E956-FAB8-4917-912C-DC8B57DA4606}">
      <dsp:nvSpPr>
        <dsp:cNvPr id="0" name=""/>
        <dsp:cNvSpPr/>
      </dsp:nvSpPr>
      <dsp:spPr>
        <a:xfrm>
          <a:off x="4317437" y="321077"/>
          <a:ext cx="1960825" cy="117649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200" kern="1200"/>
            <a:t>Contagem - MG</a:t>
          </a:r>
          <a:endParaRPr lang="pt-BR" sz="2200" kern="1200" dirty="0"/>
        </a:p>
      </dsp:txBody>
      <dsp:txXfrm>
        <a:off x="4317437" y="321077"/>
        <a:ext cx="1960825" cy="1176495"/>
      </dsp:txXfrm>
    </dsp:sp>
    <dsp:sp modelId="{48267827-7FCF-4815-A922-3850601D70E4}">
      <dsp:nvSpPr>
        <dsp:cNvPr id="0" name=""/>
        <dsp:cNvSpPr/>
      </dsp:nvSpPr>
      <dsp:spPr>
        <a:xfrm>
          <a:off x="6474345" y="321077"/>
          <a:ext cx="1960825" cy="117649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200" kern="1200"/>
            <a:t>Piracicaba - SP</a:t>
          </a:r>
          <a:endParaRPr lang="pt-BR" sz="2200" kern="1200" dirty="0"/>
        </a:p>
      </dsp:txBody>
      <dsp:txXfrm>
        <a:off x="6474345" y="321077"/>
        <a:ext cx="1960825" cy="1176495"/>
      </dsp:txXfrm>
    </dsp:sp>
    <dsp:sp modelId="{E7414D76-8F4F-48EF-BF94-C485255F4732}">
      <dsp:nvSpPr>
        <dsp:cNvPr id="0" name=""/>
        <dsp:cNvSpPr/>
      </dsp:nvSpPr>
      <dsp:spPr>
        <a:xfrm>
          <a:off x="8631253" y="321077"/>
          <a:ext cx="1960825" cy="117649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200" kern="1200"/>
            <a:t>Guarujá - SP</a:t>
          </a:r>
          <a:endParaRPr lang="pt-BR" sz="2200" kern="1200" dirty="0"/>
        </a:p>
      </dsp:txBody>
      <dsp:txXfrm>
        <a:off x="8631253" y="321077"/>
        <a:ext cx="1960825" cy="1176495"/>
      </dsp:txXfrm>
    </dsp:sp>
    <dsp:sp modelId="{A3DC22BC-19C1-485A-9CA6-23C5EF0FCD22}">
      <dsp:nvSpPr>
        <dsp:cNvPr id="0" name=""/>
        <dsp:cNvSpPr/>
      </dsp:nvSpPr>
      <dsp:spPr>
        <a:xfrm>
          <a:off x="3621" y="1693655"/>
          <a:ext cx="1960825" cy="117649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200" kern="1200"/>
            <a:t>Rondonópolis - MT</a:t>
          </a:r>
          <a:endParaRPr lang="pt-BR" sz="2200" kern="1200" dirty="0"/>
        </a:p>
      </dsp:txBody>
      <dsp:txXfrm>
        <a:off x="3621" y="1693655"/>
        <a:ext cx="1960825" cy="1176495"/>
      </dsp:txXfrm>
    </dsp:sp>
    <dsp:sp modelId="{DD473AFE-0696-4F1B-8533-D14F2CE92706}">
      <dsp:nvSpPr>
        <dsp:cNvPr id="0" name=""/>
        <dsp:cNvSpPr/>
      </dsp:nvSpPr>
      <dsp:spPr>
        <a:xfrm>
          <a:off x="2160529" y="1693655"/>
          <a:ext cx="1960825" cy="117649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200" kern="1200"/>
            <a:t>Feira de Santana - BA</a:t>
          </a:r>
          <a:endParaRPr lang="pt-BR" sz="2200" kern="1200" dirty="0"/>
        </a:p>
      </dsp:txBody>
      <dsp:txXfrm>
        <a:off x="2160529" y="1693655"/>
        <a:ext cx="1960825" cy="1176495"/>
      </dsp:txXfrm>
    </dsp:sp>
    <dsp:sp modelId="{AE84897C-85A9-40AE-A78E-1D437620F0B1}">
      <dsp:nvSpPr>
        <dsp:cNvPr id="0" name=""/>
        <dsp:cNvSpPr/>
      </dsp:nvSpPr>
      <dsp:spPr>
        <a:xfrm>
          <a:off x="4317437" y="1693655"/>
          <a:ext cx="1960825" cy="117649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200" kern="1200"/>
            <a:t>Bauru - SP</a:t>
          </a:r>
          <a:endParaRPr lang="pt-BR" sz="2200" kern="1200" dirty="0"/>
        </a:p>
      </dsp:txBody>
      <dsp:txXfrm>
        <a:off x="4317437" y="1693655"/>
        <a:ext cx="1960825" cy="1176495"/>
      </dsp:txXfrm>
    </dsp:sp>
    <dsp:sp modelId="{D1642ADA-2C77-41BD-8BCA-A8CEC8B75333}">
      <dsp:nvSpPr>
        <dsp:cNvPr id="0" name=""/>
        <dsp:cNvSpPr/>
      </dsp:nvSpPr>
      <dsp:spPr>
        <a:xfrm>
          <a:off x="6474345" y="1693655"/>
          <a:ext cx="1960825" cy="117649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200" kern="1200" dirty="0"/>
            <a:t>Caucaia - CE</a:t>
          </a:r>
        </a:p>
      </dsp:txBody>
      <dsp:txXfrm>
        <a:off x="6474345" y="1693655"/>
        <a:ext cx="1960825" cy="1176495"/>
      </dsp:txXfrm>
    </dsp:sp>
    <dsp:sp modelId="{80FFC0F0-B99A-483D-A712-CCD22C18F7CF}">
      <dsp:nvSpPr>
        <dsp:cNvPr id="0" name=""/>
        <dsp:cNvSpPr/>
      </dsp:nvSpPr>
      <dsp:spPr>
        <a:xfrm>
          <a:off x="8631253" y="1693655"/>
          <a:ext cx="1960825" cy="117649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200" kern="1200"/>
            <a:t>Teresópolis - RJ</a:t>
          </a:r>
          <a:endParaRPr lang="pt-BR" sz="2200" kern="1200" dirty="0"/>
        </a:p>
      </dsp:txBody>
      <dsp:txXfrm>
        <a:off x="8631253" y="1693655"/>
        <a:ext cx="1960825" cy="117649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73AF11-7D3E-4D3F-8FEB-0014645A1174}">
      <dsp:nvSpPr>
        <dsp:cNvPr id="0" name=""/>
        <dsp:cNvSpPr/>
      </dsp:nvSpPr>
      <dsp:spPr>
        <a:xfrm>
          <a:off x="0" y="704"/>
          <a:ext cx="4983785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535C99B-021F-4B2A-85A0-71BAB1B6690D}">
      <dsp:nvSpPr>
        <dsp:cNvPr id="0" name=""/>
        <dsp:cNvSpPr/>
      </dsp:nvSpPr>
      <dsp:spPr>
        <a:xfrm>
          <a:off x="0" y="704"/>
          <a:ext cx="4983785" cy="11532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900" kern="1200" dirty="0"/>
            <a:t>Foi percebido que os estados tuitam menos termos relacionados à COVID-19 quando houve o aumento de casos.</a:t>
          </a:r>
        </a:p>
      </dsp:txBody>
      <dsp:txXfrm>
        <a:off x="0" y="704"/>
        <a:ext cx="4983785" cy="1153268"/>
      </dsp:txXfrm>
    </dsp:sp>
    <dsp:sp modelId="{7AFC3859-B943-4945-9F03-909120636620}">
      <dsp:nvSpPr>
        <dsp:cNvPr id="0" name=""/>
        <dsp:cNvSpPr/>
      </dsp:nvSpPr>
      <dsp:spPr>
        <a:xfrm>
          <a:off x="0" y="1153973"/>
          <a:ext cx="4983785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E823B50-73D7-48E6-A6B5-E60C49DFA02A}">
      <dsp:nvSpPr>
        <dsp:cNvPr id="0" name=""/>
        <dsp:cNvSpPr/>
      </dsp:nvSpPr>
      <dsp:spPr>
        <a:xfrm>
          <a:off x="0" y="1153973"/>
          <a:ext cx="4983785" cy="11532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900" kern="1200"/>
            <a:t>Foi percebido que os estados tuitam mais termos relacionados à COVID-19 quando os casos diminuem.</a:t>
          </a:r>
          <a:endParaRPr lang="pt-BR" sz="1900" kern="1200" dirty="0"/>
        </a:p>
      </dsp:txBody>
      <dsp:txXfrm>
        <a:off x="0" y="1153973"/>
        <a:ext cx="4983785" cy="1153268"/>
      </dsp:txXfrm>
    </dsp:sp>
    <dsp:sp modelId="{A81E9DAB-3492-42F0-9034-26B8535D4BA0}">
      <dsp:nvSpPr>
        <dsp:cNvPr id="0" name=""/>
        <dsp:cNvSpPr/>
      </dsp:nvSpPr>
      <dsp:spPr>
        <a:xfrm>
          <a:off x="0" y="2307242"/>
          <a:ext cx="4983785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44B3D8E-EF4A-45F7-86D1-DCF36F3B42EE}">
      <dsp:nvSpPr>
        <dsp:cNvPr id="0" name=""/>
        <dsp:cNvSpPr/>
      </dsp:nvSpPr>
      <dsp:spPr>
        <a:xfrm>
          <a:off x="0" y="2307242"/>
          <a:ext cx="4983785" cy="11532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900" kern="1200"/>
            <a:t>Foi observado que um forte engajamento na rede social Twitter não está relacionado ao número de casos confirmados/óbitos.</a:t>
          </a:r>
          <a:endParaRPr lang="pt-BR" sz="1900" kern="1200" dirty="0"/>
        </a:p>
      </dsp:txBody>
      <dsp:txXfrm>
        <a:off x="0" y="2307242"/>
        <a:ext cx="4983785" cy="1153268"/>
      </dsp:txXfrm>
    </dsp:sp>
    <dsp:sp modelId="{BD5C6C08-E992-4724-A94D-31354188C1CC}">
      <dsp:nvSpPr>
        <dsp:cNvPr id="0" name=""/>
        <dsp:cNvSpPr/>
      </dsp:nvSpPr>
      <dsp:spPr>
        <a:xfrm>
          <a:off x="0" y="3460510"/>
          <a:ext cx="4983785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03AE29B-6E67-42CE-B96C-AEC71BE0C895}">
      <dsp:nvSpPr>
        <dsp:cNvPr id="0" name=""/>
        <dsp:cNvSpPr/>
      </dsp:nvSpPr>
      <dsp:spPr>
        <a:xfrm>
          <a:off x="0" y="3460510"/>
          <a:ext cx="4983785" cy="11532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900" kern="1200"/>
            <a:t>Foi percebido que municípios que tuitam mais tendem a ter menos casos confirmados que municípios que não tuitam.</a:t>
          </a:r>
          <a:endParaRPr lang="pt-BR" sz="1900" kern="1200" dirty="0"/>
        </a:p>
      </dsp:txBody>
      <dsp:txXfrm>
        <a:off x="0" y="3460510"/>
        <a:ext cx="4983785" cy="1153268"/>
      </dsp:txXfrm>
    </dsp:sp>
    <dsp:sp modelId="{B435519B-293F-42AB-AD6C-AE102A43BD5A}">
      <dsp:nvSpPr>
        <dsp:cNvPr id="0" name=""/>
        <dsp:cNvSpPr/>
      </dsp:nvSpPr>
      <dsp:spPr>
        <a:xfrm>
          <a:off x="0" y="4613779"/>
          <a:ext cx="4983785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11C513D-7AB3-450A-BFA0-DB35B2DB6146}">
      <dsp:nvSpPr>
        <dsp:cNvPr id="0" name=""/>
        <dsp:cNvSpPr/>
      </dsp:nvSpPr>
      <dsp:spPr>
        <a:xfrm>
          <a:off x="0" y="4613779"/>
          <a:ext cx="4983785" cy="11532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900" kern="1200"/>
            <a:t>Foi percebido que o numero de óbitos fica igual para municípios que tuitam com mais frequência e para os municípios que menos tuitam.</a:t>
          </a:r>
          <a:endParaRPr lang="pt-BR" sz="1900" kern="1200" dirty="0"/>
        </a:p>
      </dsp:txBody>
      <dsp:txXfrm>
        <a:off x="0" y="4613779"/>
        <a:ext cx="4983785" cy="115326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35519B-293F-42AB-AD6C-AE102A43BD5A}">
      <dsp:nvSpPr>
        <dsp:cNvPr id="0" name=""/>
        <dsp:cNvSpPr/>
      </dsp:nvSpPr>
      <dsp:spPr>
        <a:xfrm>
          <a:off x="0" y="0"/>
          <a:ext cx="4983785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11C513D-7AB3-450A-BFA0-DB35B2DB6146}">
      <dsp:nvSpPr>
        <dsp:cNvPr id="0" name=""/>
        <dsp:cNvSpPr/>
      </dsp:nvSpPr>
      <dsp:spPr>
        <a:xfrm>
          <a:off x="0" y="0"/>
          <a:ext cx="4983785" cy="14419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b="0" i="0" kern="1200" dirty="0"/>
            <a:t>Foi percebido que a distribuição dos tópicos foi se alterando conforme o aumento e distribuição dos casos confirmados.</a:t>
          </a:r>
          <a:endParaRPr lang="pt-BR" sz="2000" kern="1200" dirty="0"/>
        </a:p>
      </dsp:txBody>
      <dsp:txXfrm>
        <a:off x="0" y="0"/>
        <a:ext cx="4983785" cy="1441938"/>
      </dsp:txXfrm>
    </dsp:sp>
    <dsp:sp modelId="{A3D012C5-9E49-4AD1-B7F7-BE0AEE839D97}">
      <dsp:nvSpPr>
        <dsp:cNvPr id="0" name=""/>
        <dsp:cNvSpPr/>
      </dsp:nvSpPr>
      <dsp:spPr>
        <a:xfrm>
          <a:off x="0" y="1441938"/>
          <a:ext cx="4983785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61E8DBD-FC1D-4BC3-9B00-DE9175C24504}">
      <dsp:nvSpPr>
        <dsp:cNvPr id="0" name=""/>
        <dsp:cNvSpPr/>
      </dsp:nvSpPr>
      <dsp:spPr>
        <a:xfrm>
          <a:off x="0" y="1441938"/>
          <a:ext cx="4983785" cy="14419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b="0" i="0" kern="1200" dirty="0"/>
            <a:t>No começo da pandemia houve bastante tópicos relacionados à COVID-19.</a:t>
          </a:r>
          <a:endParaRPr lang="pt-BR" sz="2000" kern="1200" dirty="0"/>
        </a:p>
      </dsp:txBody>
      <dsp:txXfrm>
        <a:off x="0" y="1441938"/>
        <a:ext cx="4983785" cy="1441938"/>
      </dsp:txXfrm>
    </dsp:sp>
    <dsp:sp modelId="{161F413E-3225-42EB-8D31-CDFE751E5A92}">
      <dsp:nvSpPr>
        <dsp:cNvPr id="0" name=""/>
        <dsp:cNvSpPr/>
      </dsp:nvSpPr>
      <dsp:spPr>
        <a:xfrm>
          <a:off x="0" y="2883876"/>
          <a:ext cx="4983785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0E504FA-440C-4719-A5CA-DF754D12AE43}">
      <dsp:nvSpPr>
        <dsp:cNvPr id="0" name=""/>
        <dsp:cNvSpPr/>
      </dsp:nvSpPr>
      <dsp:spPr>
        <a:xfrm>
          <a:off x="0" y="2883876"/>
          <a:ext cx="4983785" cy="14419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b="0" i="0" kern="1200" dirty="0"/>
            <a:t>Em </a:t>
          </a:r>
          <a:r>
            <a:rPr lang="pt-BR" sz="2000" b="0" i="0" kern="1200" dirty="0" err="1"/>
            <a:t>nov</a:t>
          </a:r>
          <a:r>
            <a:rPr lang="pt-BR" sz="2000" b="0" i="0" kern="1200" dirty="0"/>
            <a:t>/dez de 20 percebe-se que os tópicos começaram a mudar de foco, de COVID-19 para outros assuntos, coincidindo com a diminuição dos casos.</a:t>
          </a:r>
          <a:endParaRPr lang="pt-BR" sz="2000" kern="1200" dirty="0"/>
        </a:p>
      </dsp:txBody>
      <dsp:txXfrm>
        <a:off x="0" y="2883876"/>
        <a:ext cx="4983785" cy="1441938"/>
      </dsp:txXfrm>
    </dsp:sp>
    <dsp:sp modelId="{F8484CEF-93DB-48C5-8ABB-83E7C7008DEE}">
      <dsp:nvSpPr>
        <dsp:cNvPr id="0" name=""/>
        <dsp:cNvSpPr/>
      </dsp:nvSpPr>
      <dsp:spPr>
        <a:xfrm>
          <a:off x="0" y="4325814"/>
          <a:ext cx="4983785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0EDFDDF-0C2A-448B-B007-DC2FE66F8E07}">
      <dsp:nvSpPr>
        <dsp:cNvPr id="0" name=""/>
        <dsp:cNvSpPr/>
      </dsp:nvSpPr>
      <dsp:spPr>
        <a:xfrm>
          <a:off x="0" y="4325814"/>
          <a:ext cx="4983785" cy="14419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b="0" i="0" kern="1200" dirty="0"/>
            <a:t>Já no começo do 2021 tivemos muitos tópicos relacionados a COVID-19 e vacinação.</a:t>
          </a:r>
          <a:endParaRPr lang="pt-BR" sz="2000" kern="1200" dirty="0"/>
        </a:p>
      </dsp:txBody>
      <dsp:txXfrm>
        <a:off x="0" y="4325814"/>
        <a:ext cx="4983785" cy="144193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4C1B7AA-B865-4F25-9A55-0A3EDB687A4D}">
      <dsp:nvSpPr>
        <dsp:cNvPr id="0" name=""/>
        <dsp:cNvSpPr/>
      </dsp:nvSpPr>
      <dsp:spPr>
        <a:xfrm>
          <a:off x="0" y="427545"/>
          <a:ext cx="4649313" cy="2017575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0838" tIns="437388" rIns="360838" bIns="149352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2100" kern="1200" dirty="0"/>
            <a:t>Nem todas as prefeituras brasileiras possuem perfil no Twitter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2100" kern="1200" dirty="0"/>
            <a:t>Na coleta de dados há um limite de 3200 tweets por perfil</a:t>
          </a:r>
        </a:p>
      </dsp:txBody>
      <dsp:txXfrm>
        <a:off x="0" y="427545"/>
        <a:ext cx="4649313" cy="2017575"/>
      </dsp:txXfrm>
    </dsp:sp>
    <dsp:sp modelId="{622F96AC-3840-4A28-A428-55C88DB70ECF}">
      <dsp:nvSpPr>
        <dsp:cNvPr id="0" name=""/>
        <dsp:cNvSpPr/>
      </dsp:nvSpPr>
      <dsp:spPr>
        <a:xfrm>
          <a:off x="232465" y="117585"/>
          <a:ext cx="3254519" cy="619920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3013" tIns="0" rIns="123013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100" kern="1200" dirty="0"/>
            <a:t>Limitações</a:t>
          </a:r>
        </a:p>
      </dsp:txBody>
      <dsp:txXfrm>
        <a:off x="262727" y="147847"/>
        <a:ext cx="3193995" cy="559396"/>
      </dsp:txXfrm>
    </dsp:sp>
    <dsp:sp modelId="{8B7AA7F2-6F04-4029-A64F-133B0B607A90}">
      <dsp:nvSpPr>
        <dsp:cNvPr id="0" name=""/>
        <dsp:cNvSpPr/>
      </dsp:nvSpPr>
      <dsp:spPr>
        <a:xfrm>
          <a:off x="0" y="2868480"/>
          <a:ext cx="4649313" cy="231525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0838" tIns="437388" rIns="360838" bIns="149352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2100" kern="1200" dirty="0"/>
            <a:t>Classificador de polaridades para análise de sentimentos dos tweets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2100" kern="1200" dirty="0"/>
            <a:t>Análise dos dados de população e verbas fiscais dos municípios</a:t>
          </a:r>
        </a:p>
      </dsp:txBody>
      <dsp:txXfrm>
        <a:off x="0" y="2868480"/>
        <a:ext cx="4649313" cy="2315250"/>
      </dsp:txXfrm>
    </dsp:sp>
    <dsp:sp modelId="{A2DFBD71-1ED2-444B-99AE-7DCFCCC0B3E9}">
      <dsp:nvSpPr>
        <dsp:cNvPr id="0" name=""/>
        <dsp:cNvSpPr/>
      </dsp:nvSpPr>
      <dsp:spPr>
        <a:xfrm>
          <a:off x="232465" y="2558520"/>
          <a:ext cx="3254519" cy="619920"/>
        </a:xfrm>
        <a:prstGeom prst="round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3013" tIns="0" rIns="123013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100" kern="1200" dirty="0"/>
            <a:t>Trabalhos Futuros</a:t>
          </a:r>
        </a:p>
      </dsp:txBody>
      <dsp:txXfrm>
        <a:off x="262727" y="2588782"/>
        <a:ext cx="3193995" cy="55939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rbel"/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rbe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rbe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rbe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rbe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rbe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rbe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rbe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rbe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rbel"/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rbe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rbe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rbe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rbe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rbe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rbe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rbe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rbe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rbel"/>
              <a:buNone/>
              <a:defRPr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rbe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rbe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rbe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rbe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rbe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rbe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rbe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rbel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orbel"/>
              <a:buNone/>
            </a:pPr>
            <a:fld id="{00000000-1234-1234-1234-123412341234}" type="slidenum">
              <a:rPr lang="pt-BR" sz="12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440177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7" name="Google Shape;227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d90da42d43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d90da42d43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pt-B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Hipótese: Quando as prefeituras utilizam o </a:t>
            </a:r>
            <a:r>
              <a:rPr lang="pt-BR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twitter</a:t>
            </a:r>
            <a:r>
              <a:rPr lang="pt-B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como uma ferramenta de comunicação efetiva contra COVID-19 compartilhando medidas de prevenção e informações sobre a doença, isto leva a diminuição dos casos confirmados/mortes.</a:t>
            </a:r>
          </a:p>
        </p:txBody>
      </p:sp>
      <p:sp>
        <p:nvSpPr>
          <p:cNvPr id="237" name="Google Shape;237;gd90da42d43_0_4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orbel"/>
              <a:buNone/>
            </a:pPr>
            <a:fld id="{00000000-1234-1234-1234-123412341234}" type="slidenum">
              <a:rPr lang="pt-BR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d90da42d4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d90da42d4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gd90da42d43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orbel"/>
              <a:buNone/>
            </a:pPr>
            <a:fld id="{00000000-1234-1234-1234-123412341234}" type="slidenum">
              <a:rPr lang="pt-BR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d90da42d43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d90da42d43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Há uma queda quando tem bastante tweets e tende a ser igual no numero de óbitos.</a:t>
            </a:r>
            <a:endParaRPr dirty="0"/>
          </a:p>
        </p:txBody>
      </p:sp>
      <p:sp>
        <p:nvSpPr>
          <p:cNvPr id="255" name="Google Shape;255;gd90da42d43_0_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d90da42d43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d90da42d43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gd90da42d43_0_2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d90da42d43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d90da42d43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Hipótese: As prefeituras que possuem uma taxa de mortalidade/casos confirmados utilizam o </a:t>
            </a:r>
            <a:r>
              <a:rPr lang="pt-BR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twitter</a:t>
            </a:r>
            <a:r>
              <a:rPr lang="pt-B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de maneira eficiente na prevenção de casos confirmados/óbitos.</a:t>
            </a:r>
            <a:endParaRPr dirty="0"/>
          </a:p>
        </p:txBody>
      </p:sp>
      <p:sp>
        <p:nvSpPr>
          <p:cNvPr id="273" name="Google Shape;273;gd90da42d43_0_5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d90da42d43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d90da42d43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gd90da42d43_0_5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d90da42d43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d90da42d43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gd90da42d43_0_6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d90da42d43_2_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d90da42d43_2_1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Google Shape;299;gd90da42d43_2_17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6" name="Google Shape;10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d90da42d43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d90da42d43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Hipótese: Os seguintes termos foram mais utilizados durante o pico da pandemia: álcool em gel, máscara, prevenção, vacina, distanciamento social, lockdown.</a:t>
            </a:r>
            <a:endParaRPr dirty="0"/>
          </a:p>
        </p:txBody>
      </p:sp>
      <p:sp>
        <p:nvSpPr>
          <p:cNvPr id="308" name="Google Shape;308;gd90da42d43_0_7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20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d90da42d43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d90da42d43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gd90da42d43_0_10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21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d90da42d43_0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d90da42d43_0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gd90da42d43_0_13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22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d90da42d43_0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d90da42d43_0_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" name="Google Shape;337;gd90da42d43_0_15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23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d90da42d43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d90da42d43_1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" name="Google Shape;354;gd90da42d43_1_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24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d90da42d43_2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d90da42d43_2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" name="Google Shape;371;gd90da42d43_2_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25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d90da42d43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d90da42d43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pt-B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Houve permanência das prefeituras nos tweets de prevenção e informação sobre a COVID mesmo após a queda dos casos confirmados/óbitos. </a:t>
            </a:r>
            <a:endParaRPr dirty="0"/>
          </a:p>
        </p:txBody>
      </p:sp>
      <p:sp>
        <p:nvSpPr>
          <p:cNvPr id="388" name="Google Shape;388;gd90da42d43_0_8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26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d90da42d43_0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d90da42d43_0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" name="Google Shape;396;gd90da42d43_0_1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27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d90da42d43_2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7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d90da42d43_2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" name="Google Shape;406;gd90da42d43_2_3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28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d90da42d43_2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d90da42d43_2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" name="Google Shape;417;gd90da42d43_2_4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29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5" name="Google Shape;11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d90da42d43_2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d90da42d43_2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" name="Google Shape;434;gd90da42d43_2_6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30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d90da42d43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d90da42d43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Hipótese: prefeituras com mais tópicos relacionados com a COVID-19 tiveram um número de casos confirmados/óbitos menor do que aquelas que não falam sobre covid </a:t>
            </a:r>
            <a:r>
              <a:rPr lang="pt-BR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mes</a:t>
            </a:r>
            <a:r>
              <a:rPr lang="pt-B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a </a:t>
            </a:r>
            <a:r>
              <a:rPr lang="pt-BR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mes</a:t>
            </a:r>
            <a:r>
              <a:rPr lang="pt-B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</a:t>
            </a:r>
            <a:endParaRPr dirty="0"/>
          </a:p>
        </p:txBody>
      </p:sp>
      <p:sp>
        <p:nvSpPr>
          <p:cNvPr id="454" name="Google Shape;454;gd90da42d43_0_9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31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61" name="Google Shape;46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d90da42d43_2_2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d90da42d43_2_2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7" name="Google Shape;477;gd90da42d43_2_20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pt-BR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33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d90da42d43_2_2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d90da42d43_2_2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9" name="Google Shape;489;gd90da42d43_2_2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pt-BR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34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d90da42d43_2_2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d90da42d43_2_2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gd90da42d43_2_24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pt-BR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35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d90da42d43_2_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d90da42d43_2_2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gd90da42d43_2_2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pt-BR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36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d90da42d43_2_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d90da42d43_2_2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" name="Google Shape;534;gd90da42d43_2_27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pt-BR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37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d90da42d43_2_2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d90da42d43_2_2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" name="Google Shape;551;gd90da42d43_2_29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pt-BR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38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d90da42d43_2_3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" name="Google Shape;567;gd90da42d43_2_3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8" name="Google Shape;568;gd90da42d43_2_30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pt-BR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39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3" name="Google Shape;15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d90da42d43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d90da42d43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Hipótese: Sim, teriam.</a:t>
            </a:r>
            <a:endParaRPr dirty="0"/>
          </a:p>
        </p:txBody>
      </p:sp>
      <p:sp>
        <p:nvSpPr>
          <p:cNvPr id="487" name="Google Shape;487;gd90da42d43_0_9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40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d90da42d43_2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gd90da42d43_2_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3" name="Google Shape;593;gd90da42d43_2_12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pt-BR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41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d90da42d43_2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1" name="Google Shape;601;gd90da42d43_2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2" name="Google Shape;602;gd90da42d43_2_14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pt-BR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42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12" name="Google Shape;512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21" name="Google Shape;521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21" name="Google Shape;521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08425838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29" name="Google Shape;529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44" name="Google Shape;544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9" name="Google Shape;12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167" name="Google Shape;167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5" name="Google Shape;19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cf2fe1755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1" name="Google Shape;211;gcf2fe1755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117238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de Título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3"/>
          <p:cNvSpPr txBox="1">
            <a:spLocks noGrp="1"/>
          </p:cNvSpPr>
          <p:nvPr>
            <p:ph type="ctrTitle"/>
          </p:nvPr>
        </p:nvSpPr>
        <p:spPr>
          <a:xfrm>
            <a:off x="1523603" y="1122363"/>
            <a:ext cx="9141619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998"/>
              <a:buFont typeface="Calibri"/>
              <a:buNone/>
              <a:defRPr sz="5998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3"/>
          <p:cNvSpPr txBox="1">
            <a:spLocks noGrp="1"/>
          </p:cNvSpPr>
          <p:nvPr>
            <p:ph type="subTitle" idx="1"/>
          </p:nvPr>
        </p:nvSpPr>
        <p:spPr>
          <a:xfrm>
            <a:off x="1523603" y="3602038"/>
            <a:ext cx="9141619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99"/>
              <a:buNone/>
              <a:defRPr sz="2399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99"/>
              <a:buNone/>
              <a:defRPr sz="1999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9"/>
              <a:buNone/>
              <a:defRPr sz="1799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33"/>
          <p:cNvSpPr txBox="1">
            <a:spLocks noGrp="1"/>
          </p:cNvSpPr>
          <p:nvPr>
            <p:ph type="dt" idx="10"/>
          </p:nvPr>
        </p:nvSpPr>
        <p:spPr>
          <a:xfrm>
            <a:off x="837982" y="6356351"/>
            <a:ext cx="274248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3"/>
          <p:cNvSpPr txBox="1">
            <a:spLocks noGrp="1"/>
          </p:cNvSpPr>
          <p:nvPr>
            <p:ph type="ftr" idx="11"/>
          </p:nvPr>
        </p:nvSpPr>
        <p:spPr>
          <a:xfrm>
            <a:off x="4037549" y="6356351"/>
            <a:ext cx="411372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3"/>
          <p:cNvSpPr txBox="1">
            <a:spLocks noGrp="1"/>
          </p:cNvSpPr>
          <p:nvPr>
            <p:ph type="sldNum" idx="12"/>
          </p:nvPr>
        </p:nvSpPr>
        <p:spPr>
          <a:xfrm>
            <a:off x="8608357" y="6356351"/>
            <a:ext cx="274248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Texto Vertical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42"/>
          <p:cNvSpPr txBox="1">
            <a:spLocks noGrp="1"/>
          </p:cNvSpPr>
          <p:nvPr>
            <p:ph type="title"/>
          </p:nvPr>
        </p:nvSpPr>
        <p:spPr>
          <a:xfrm>
            <a:off x="837982" y="365126"/>
            <a:ext cx="10512862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42"/>
          <p:cNvSpPr txBox="1">
            <a:spLocks noGrp="1"/>
          </p:cNvSpPr>
          <p:nvPr>
            <p:ph type="body" idx="1"/>
          </p:nvPr>
        </p:nvSpPr>
        <p:spPr>
          <a:xfrm rot="5400000">
            <a:off x="3918744" y="-1255137"/>
            <a:ext cx="4351338" cy="10512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42"/>
          <p:cNvSpPr txBox="1">
            <a:spLocks noGrp="1"/>
          </p:cNvSpPr>
          <p:nvPr>
            <p:ph type="dt" idx="10"/>
          </p:nvPr>
        </p:nvSpPr>
        <p:spPr>
          <a:xfrm>
            <a:off x="837982" y="6356351"/>
            <a:ext cx="274248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42"/>
          <p:cNvSpPr txBox="1">
            <a:spLocks noGrp="1"/>
          </p:cNvSpPr>
          <p:nvPr>
            <p:ph type="ftr" idx="11"/>
          </p:nvPr>
        </p:nvSpPr>
        <p:spPr>
          <a:xfrm>
            <a:off x="4037549" y="6356351"/>
            <a:ext cx="411372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42"/>
          <p:cNvSpPr txBox="1">
            <a:spLocks noGrp="1"/>
          </p:cNvSpPr>
          <p:nvPr>
            <p:ph type="sldNum" idx="12"/>
          </p:nvPr>
        </p:nvSpPr>
        <p:spPr>
          <a:xfrm>
            <a:off x="8608357" y="6356351"/>
            <a:ext cx="274248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o e Título Vertical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3"/>
          <p:cNvSpPr txBox="1">
            <a:spLocks noGrp="1"/>
          </p:cNvSpPr>
          <p:nvPr>
            <p:ph type="title"/>
          </p:nvPr>
        </p:nvSpPr>
        <p:spPr>
          <a:xfrm rot="5400000">
            <a:off x="7130816" y="1956936"/>
            <a:ext cx="5811838" cy="2628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43"/>
          <p:cNvSpPr txBox="1">
            <a:spLocks noGrp="1"/>
          </p:cNvSpPr>
          <p:nvPr>
            <p:ph type="body" idx="1"/>
          </p:nvPr>
        </p:nvSpPr>
        <p:spPr>
          <a:xfrm rot="5400000">
            <a:off x="1798206" y="-595099"/>
            <a:ext cx="5811838" cy="7732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43"/>
          <p:cNvSpPr txBox="1">
            <a:spLocks noGrp="1"/>
          </p:cNvSpPr>
          <p:nvPr>
            <p:ph type="dt" idx="10"/>
          </p:nvPr>
        </p:nvSpPr>
        <p:spPr>
          <a:xfrm>
            <a:off x="837982" y="6356351"/>
            <a:ext cx="274248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43"/>
          <p:cNvSpPr txBox="1">
            <a:spLocks noGrp="1"/>
          </p:cNvSpPr>
          <p:nvPr>
            <p:ph type="ftr" idx="11"/>
          </p:nvPr>
        </p:nvSpPr>
        <p:spPr>
          <a:xfrm>
            <a:off x="4037549" y="6356351"/>
            <a:ext cx="411372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43"/>
          <p:cNvSpPr txBox="1">
            <a:spLocks noGrp="1"/>
          </p:cNvSpPr>
          <p:nvPr>
            <p:ph type="sldNum" idx="12"/>
          </p:nvPr>
        </p:nvSpPr>
        <p:spPr>
          <a:xfrm>
            <a:off x="8608357" y="6356351"/>
            <a:ext cx="274248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62EEBEC-86A2-4660-8FD0-7C7CCA30DD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603" y="1122363"/>
            <a:ext cx="9141619" cy="2387600"/>
          </a:xfrm>
        </p:spPr>
        <p:txBody>
          <a:bodyPr anchor="b"/>
          <a:lstStyle>
            <a:lvl1pPr algn="ctr">
              <a:defRPr sz="5998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B72B752-ECFE-4413-9EB4-73833B780E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603" y="3602038"/>
            <a:ext cx="9141619" cy="1655762"/>
          </a:xfrm>
        </p:spPr>
        <p:txBody>
          <a:bodyPr/>
          <a:lstStyle>
            <a:lvl1pPr marL="0" indent="0" algn="ctr">
              <a:buNone/>
              <a:defRPr sz="2399"/>
            </a:lvl1pPr>
            <a:lvl2pPr marL="457063" indent="0" algn="ctr">
              <a:buNone/>
              <a:defRPr sz="1999"/>
            </a:lvl2pPr>
            <a:lvl3pPr marL="914126" indent="0" algn="ctr">
              <a:buNone/>
              <a:defRPr sz="1799"/>
            </a:lvl3pPr>
            <a:lvl4pPr marL="1371189" indent="0" algn="ctr">
              <a:buNone/>
              <a:defRPr sz="1600"/>
            </a:lvl4pPr>
            <a:lvl5pPr marL="1828251" indent="0" algn="ctr">
              <a:buNone/>
              <a:defRPr sz="1600"/>
            </a:lvl5pPr>
            <a:lvl6pPr marL="2285314" indent="0" algn="ctr">
              <a:buNone/>
              <a:defRPr sz="1600"/>
            </a:lvl6pPr>
            <a:lvl7pPr marL="2742377" indent="0" algn="ctr">
              <a:buNone/>
              <a:defRPr sz="1600"/>
            </a:lvl7pPr>
            <a:lvl8pPr marL="3199440" indent="0" algn="ctr">
              <a:buNone/>
              <a:defRPr sz="1600"/>
            </a:lvl8pPr>
            <a:lvl9pPr marL="3656503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38DF190-69CB-46EF-A194-80B2F90945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8B7BCA-EE5D-49EB-9DFF-1DB6A8F7FBD1}" type="datetimeFigureOut">
              <a:rPr lang="pt-BR" smtClean="0"/>
              <a:t>12/05/2021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8F3704A-6B7C-4B64-99A2-D194EDBDF0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41ECA34-4E87-4C34-BF11-7C143EF50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D512EC-B72C-4F65-B710-103695D5650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41140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393E3E-C6C4-4D2D-B3F6-9D41DC2EC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6ED0480-122F-41A0-AE8D-1BEC58CB1A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8F776FE-3688-4961-AE0A-60C933C689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9D706C7-D422-40A3-9438-D9DFA2F98A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C4047B7-5386-4556-B72B-D0E69B3D9E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55259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9203ABC-FA86-4CB3-AD9E-51DB9F3A71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633" y="1709739"/>
            <a:ext cx="10512862" cy="2852737"/>
          </a:xfrm>
        </p:spPr>
        <p:txBody>
          <a:bodyPr anchor="b"/>
          <a:lstStyle>
            <a:lvl1pPr>
              <a:defRPr sz="5998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B37A249-9BC7-40F9-8937-55309FA441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633" y="4589464"/>
            <a:ext cx="10512862" cy="1500187"/>
          </a:xfrm>
        </p:spPr>
        <p:txBody>
          <a:bodyPr/>
          <a:lstStyle>
            <a:lvl1pPr marL="0" indent="0">
              <a:buNone/>
              <a:defRPr sz="2399">
                <a:solidFill>
                  <a:schemeClr val="tx1">
                    <a:tint val="75000"/>
                  </a:schemeClr>
                </a:solidFill>
              </a:defRPr>
            </a:lvl1pPr>
            <a:lvl2pPr marL="457063" indent="0">
              <a:buNone/>
              <a:defRPr sz="1999">
                <a:solidFill>
                  <a:schemeClr val="tx1">
                    <a:tint val="75000"/>
                  </a:schemeClr>
                </a:solidFill>
              </a:defRPr>
            </a:lvl2pPr>
            <a:lvl3pPr marL="914126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3pPr>
            <a:lvl4pPr marL="137118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25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31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2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94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650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3663359-77BE-4EA3-B43B-985E179757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86542BF-73A0-4B00-AC8E-798971ABE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BF85530-0F96-4D94-906E-3403416C9B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17011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4899EF6-6ED3-4D9E-97E6-A12A4FDE8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2D77F78-A74D-40E4-B3BB-E552E1F17B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7982" y="1825625"/>
            <a:ext cx="5180251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FC269138-FF1C-403D-9358-9633BEDEC5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0592" y="1825625"/>
            <a:ext cx="5180251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455305A-F94E-4882-9B1B-3D5357F0C7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06F9FE5-5BE7-4420-83F2-E610217B87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233A6061-BB72-4287-A4CE-06C24BB73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17030558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2FC4AB-434E-4206-938A-DE6C1DFFE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569" y="365126"/>
            <a:ext cx="10512862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127E521-DF8A-4D3D-A7F6-9D67F01259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570" y="1681163"/>
            <a:ext cx="5156444" cy="823912"/>
          </a:xfrm>
        </p:spPr>
        <p:txBody>
          <a:bodyPr anchor="b"/>
          <a:lstStyle>
            <a:lvl1pPr marL="0" indent="0">
              <a:buNone/>
              <a:defRPr sz="2399" b="1"/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DA0896A9-DD63-47AA-88F7-DE7ABB0370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570" y="2505075"/>
            <a:ext cx="5156444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7CFB47D6-A090-4F3A-851A-E6C6938ED1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0593" y="1681163"/>
            <a:ext cx="5181838" cy="823912"/>
          </a:xfrm>
        </p:spPr>
        <p:txBody>
          <a:bodyPr anchor="b"/>
          <a:lstStyle>
            <a:lvl1pPr marL="0" indent="0">
              <a:buNone/>
              <a:defRPr sz="2399" b="1"/>
            </a:lvl1pPr>
            <a:lvl2pPr marL="457063" indent="0">
              <a:buNone/>
              <a:defRPr sz="1999" b="1"/>
            </a:lvl2pPr>
            <a:lvl3pPr marL="914126" indent="0">
              <a:buNone/>
              <a:defRPr sz="1799" b="1"/>
            </a:lvl3pPr>
            <a:lvl4pPr marL="1371189" indent="0">
              <a:buNone/>
              <a:defRPr sz="1600" b="1"/>
            </a:lvl4pPr>
            <a:lvl5pPr marL="1828251" indent="0">
              <a:buNone/>
              <a:defRPr sz="1600" b="1"/>
            </a:lvl5pPr>
            <a:lvl6pPr marL="2285314" indent="0">
              <a:buNone/>
              <a:defRPr sz="1600" b="1"/>
            </a:lvl6pPr>
            <a:lvl7pPr marL="2742377" indent="0">
              <a:buNone/>
              <a:defRPr sz="1600" b="1"/>
            </a:lvl7pPr>
            <a:lvl8pPr marL="3199440" indent="0">
              <a:buNone/>
              <a:defRPr sz="1600" b="1"/>
            </a:lvl8pPr>
            <a:lvl9pPr marL="3656503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33BDB691-C1AA-42FE-8475-302A1F8F0AA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0593" y="2505075"/>
            <a:ext cx="518183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097A6CD9-2C44-46F8-A535-A6625555DB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0ACC0161-E892-4F38-A226-98F970E77F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D9E3A202-070C-4767-AE3E-DA5F8AABB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15123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BA3CF2-86CB-42A8-B665-994FD267D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B1374E6F-0E25-4A48-AF42-05F5B97914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6D0709CB-AC22-4563-876A-60DD4716A1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AE10B9B0-69D7-4FF6-9113-8388A17040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15943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3ABB6D58-D9EA-4E75-A834-137AA3339D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5C8698E9-1FAB-4395-A2A3-D940895EC7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1D7668DC-5D99-4C76-8D71-430C8D3C9E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5631603"/>
      </p:ext>
    </p:extLst>
  </p:cSld>
  <p:clrMapOvr>
    <a:masterClrMapping/>
  </p:clrMapOvr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771EE00-28DA-4532-9FA3-5142C398D7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570" y="457200"/>
            <a:ext cx="3931213" cy="1600200"/>
          </a:xfrm>
        </p:spPr>
        <p:txBody>
          <a:bodyPr anchor="b"/>
          <a:lstStyle>
            <a:lvl1pPr>
              <a:defRPr sz="3199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A4BEE85-E557-4AA4-A8F9-B06DE8DD48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1838" y="987426"/>
            <a:ext cx="6170593" cy="4873625"/>
          </a:xfrm>
        </p:spPr>
        <p:txBody>
          <a:bodyPr/>
          <a:lstStyle>
            <a:lvl1pPr>
              <a:defRPr sz="3199"/>
            </a:lvl1pPr>
            <a:lvl2pPr>
              <a:defRPr sz="2799"/>
            </a:lvl2pPr>
            <a:lvl3pPr>
              <a:defRPr sz="2399"/>
            </a:lvl3pPr>
            <a:lvl4pPr>
              <a:defRPr sz="1999"/>
            </a:lvl4pPr>
            <a:lvl5pPr>
              <a:defRPr sz="1999"/>
            </a:lvl5pPr>
            <a:lvl6pPr>
              <a:defRPr sz="1999"/>
            </a:lvl6pPr>
            <a:lvl7pPr>
              <a:defRPr sz="1999"/>
            </a:lvl7pPr>
            <a:lvl8pPr>
              <a:defRPr sz="1999"/>
            </a:lvl8pPr>
            <a:lvl9pPr>
              <a:defRPr sz="1999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F16C8183-FCF7-4CB0-867E-002F6893CF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570" y="2057400"/>
            <a:ext cx="393121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BF0F718F-9EB0-4280-B1C4-03FB068E59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8B12D63C-A5E8-4AF4-B027-C81ADBD2AE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F0B22ED5-079A-4124-8276-A7D661558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78037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nteúdo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4"/>
          <p:cNvSpPr txBox="1">
            <a:spLocks noGrp="1"/>
          </p:cNvSpPr>
          <p:nvPr>
            <p:ph type="title"/>
          </p:nvPr>
        </p:nvSpPr>
        <p:spPr>
          <a:xfrm>
            <a:off x="837982" y="365126"/>
            <a:ext cx="10512862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4"/>
          <p:cNvSpPr txBox="1">
            <a:spLocks noGrp="1"/>
          </p:cNvSpPr>
          <p:nvPr>
            <p:ph type="body" idx="1"/>
          </p:nvPr>
        </p:nvSpPr>
        <p:spPr>
          <a:xfrm>
            <a:off x="837982" y="1825625"/>
            <a:ext cx="10512862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34"/>
          <p:cNvSpPr txBox="1">
            <a:spLocks noGrp="1"/>
          </p:cNvSpPr>
          <p:nvPr>
            <p:ph type="dt" idx="10"/>
          </p:nvPr>
        </p:nvSpPr>
        <p:spPr>
          <a:xfrm>
            <a:off x="837982" y="6356351"/>
            <a:ext cx="274248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4"/>
          <p:cNvSpPr txBox="1">
            <a:spLocks noGrp="1"/>
          </p:cNvSpPr>
          <p:nvPr>
            <p:ph type="ftr" idx="11"/>
          </p:nvPr>
        </p:nvSpPr>
        <p:spPr>
          <a:xfrm>
            <a:off x="4037549" y="6356351"/>
            <a:ext cx="411372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4"/>
          <p:cNvSpPr txBox="1">
            <a:spLocks noGrp="1"/>
          </p:cNvSpPr>
          <p:nvPr>
            <p:ph type="sldNum" idx="12"/>
          </p:nvPr>
        </p:nvSpPr>
        <p:spPr>
          <a:xfrm>
            <a:off x="8608357" y="6356351"/>
            <a:ext cx="274248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B9DC7DB-09B4-4DA6-9AD9-5ED915B45F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570" y="457200"/>
            <a:ext cx="3931213" cy="1600200"/>
          </a:xfrm>
        </p:spPr>
        <p:txBody>
          <a:bodyPr anchor="b"/>
          <a:lstStyle>
            <a:lvl1pPr>
              <a:defRPr sz="3199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15451E23-9790-403F-A88B-965E708F308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1838" y="987426"/>
            <a:ext cx="6170593" cy="4873625"/>
          </a:xfrm>
        </p:spPr>
        <p:txBody>
          <a:bodyPr/>
          <a:lstStyle>
            <a:lvl1pPr marL="0" indent="0">
              <a:buNone/>
              <a:defRPr sz="3199"/>
            </a:lvl1pPr>
            <a:lvl2pPr marL="457063" indent="0">
              <a:buNone/>
              <a:defRPr sz="2799"/>
            </a:lvl2pPr>
            <a:lvl3pPr marL="914126" indent="0">
              <a:buNone/>
              <a:defRPr sz="2399"/>
            </a:lvl3pPr>
            <a:lvl4pPr marL="1371189" indent="0">
              <a:buNone/>
              <a:defRPr sz="1999"/>
            </a:lvl4pPr>
            <a:lvl5pPr marL="1828251" indent="0">
              <a:buNone/>
              <a:defRPr sz="1999"/>
            </a:lvl5pPr>
            <a:lvl6pPr marL="2285314" indent="0">
              <a:buNone/>
              <a:defRPr sz="1999"/>
            </a:lvl6pPr>
            <a:lvl7pPr marL="2742377" indent="0">
              <a:buNone/>
              <a:defRPr sz="1999"/>
            </a:lvl7pPr>
            <a:lvl8pPr marL="3199440" indent="0">
              <a:buNone/>
              <a:defRPr sz="1999"/>
            </a:lvl8pPr>
            <a:lvl9pPr marL="3656503" indent="0">
              <a:buNone/>
              <a:defRPr sz="1999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F194F66-C720-477C-927C-D23BA1EBA9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570" y="2057400"/>
            <a:ext cx="393121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73B7AD2-97D4-442D-9BC7-6C5A30748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81B13B5-CDCA-4459-98F7-3CCF05861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FADD8AF9-B5F6-461B-9D5E-99E4F68B8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06264079"/>
      </p:ext>
    </p:extLst>
  </p:cSld>
  <p:clrMapOvr>
    <a:masterClrMapping/>
  </p:clrMapOvr>
  <p:hf sldNum="0"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6DF322-0A38-43AC-B205-57C3A09B8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40F68344-A283-4BA0-8D5D-4E14EFB3BC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7B00BA5-0FBF-44D7-A518-02E4359239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555CDBB-F68A-4BF3-B771-13ABC8968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9D12FBD-F790-409F-BD13-55A7F9CBF5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73160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FF88F6E5-82C4-4066-8827-7568EDD9197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2628" y="365125"/>
            <a:ext cx="2628215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40D1CF91-A64E-4F77-BA6C-227E491083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7982" y="365125"/>
            <a:ext cx="7732286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29F5A98-2F62-43C1-A618-039248EBE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8BF94D2-5ADF-46C9-8515-26B078472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50E4BC8-B016-4FC8-A107-ADE396395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87647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uas Partes de Conteúdo" type="twoObj">
  <p:cSld name="TWO_OBJECTS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5"/>
          <p:cNvSpPr txBox="1">
            <a:spLocks noGrp="1"/>
          </p:cNvSpPr>
          <p:nvPr>
            <p:ph type="title"/>
          </p:nvPr>
        </p:nvSpPr>
        <p:spPr>
          <a:xfrm>
            <a:off x="837982" y="365126"/>
            <a:ext cx="10512862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35"/>
          <p:cNvSpPr txBox="1">
            <a:spLocks noGrp="1"/>
          </p:cNvSpPr>
          <p:nvPr>
            <p:ph type="body" idx="1"/>
          </p:nvPr>
        </p:nvSpPr>
        <p:spPr>
          <a:xfrm>
            <a:off x="837982" y="1825625"/>
            <a:ext cx="5180251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" name="Google Shape;30;p35"/>
          <p:cNvSpPr txBox="1">
            <a:spLocks noGrp="1"/>
          </p:cNvSpPr>
          <p:nvPr>
            <p:ph type="body" idx="2"/>
          </p:nvPr>
        </p:nvSpPr>
        <p:spPr>
          <a:xfrm>
            <a:off x="6170592" y="1825625"/>
            <a:ext cx="5180251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" name="Google Shape;31;p35"/>
          <p:cNvSpPr txBox="1">
            <a:spLocks noGrp="1"/>
          </p:cNvSpPr>
          <p:nvPr>
            <p:ph type="dt" idx="10"/>
          </p:nvPr>
        </p:nvSpPr>
        <p:spPr>
          <a:xfrm>
            <a:off x="837982" y="6356351"/>
            <a:ext cx="274248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35"/>
          <p:cNvSpPr txBox="1">
            <a:spLocks noGrp="1"/>
          </p:cNvSpPr>
          <p:nvPr>
            <p:ph type="ftr" idx="11"/>
          </p:nvPr>
        </p:nvSpPr>
        <p:spPr>
          <a:xfrm>
            <a:off x="4037549" y="6356351"/>
            <a:ext cx="411372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35"/>
          <p:cNvSpPr txBox="1">
            <a:spLocks noGrp="1"/>
          </p:cNvSpPr>
          <p:nvPr>
            <p:ph type="sldNum" idx="12"/>
          </p:nvPr>
        </p:nvSpPr>
        <p:spPr>
          <a:xfrm>
            <a:off x="8608357" y="6356351"/>
            <a:ext cx="274248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údo com Legenda" type="objTx">
  <p:cSld name="OBJECT_WITH_CAPTION_TEX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36"/>
          <p:cNvSpPr txBox="1">
            <a:spLocks noGrp="1"/>
          </p:cNvSpPr>
          <p:nvPr>
            <p:ph type="title"/>
          </p:nvPr>
        </p:nvSpPr>
        <p:spPr>
          <a:xfrm>
            <a:off x="839570" y="457200"/>
            <a:ext cx="3931213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99"/>
              <a:buFont typeface="Calibri"/>
              <a:buNone/>
              <a:defRPr sz="3199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36"/>
          <p:cNvSpPr txBox="1">
            <a:spLocks noGrp="1"/>
          </p:cNvSpPr>
          <p:nvPr>
            <p:ph type="body" idx="1"/>
          </p:nvPr>
        </p:nvSpPr>
        <p:spPr>
          <a:xfrm>
            <a:off x="5181838" y="987426"/>
            <a:ext cx="6170593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736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199"/>
              <a:buChar char="•"/>
              <a:defRPr sz="3199"/>
            </a:lvl1pPr>
            <a:lvl2pPr marL="914400" lvl="1" indent="-40633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99"/>
              <a:buChar char="•"/>
              <a:defRPr sz="2799"/>
            </a:lvl2pPr>
            <a:lvl3pPr marL="1371600" lvl="2" indent="-38093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99"/>
              <a:buChar char="•"/>
              <a:defRPr sz="2399"/>
            </a:lvl3pPr>
            <a:lvl4pPr marL="1828800" lvl="3" indent="-35553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99"/>
              <a:buChar char="•"/>
              <a:defRPr sz="1999"/>
            </a:lvl4pPr>
            <a:lvl5pPr marL="2286000" lvl="4" indent="-35553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99"/>
              <a:buChar char="•"/>
              <a:defRPr sz="1999"/>
            </a:lvl5pPr>
            <a:lvl6pPr marL="2743200" lvl="5" indent="-35553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99"/>
              <a:buChar char="•"/>
              <a:defRPr sz="1999"/>
            </a:lvl6pPr>
            <a:lvl7pPr marL="3200400" lvl="6" indent="-35553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99"/>
              <a:buChar char="•"/>
              <a:defRPr sz="1999"/>
            </a:lvl7pPr>
            <a:lvl8pPr marL="3657600" lvl="7" indent="-35553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99"/>
              <a:buChar char="•"/>
              <a:defRPr sz="1999"/>
            </a:lvl8pPr>
            <a:lvl9pPr marL="4114800" lvl="8" indent="-35553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99"/>
              <a:buChar char="•"/>
              <a:defRPr sz="1999"/>
            </a:lvl9pPr>
          </a:lstStyle>
          <a:p>
            <a:endParaRPr/>
          </a:p>
        </p:txBody>
      </p:sp>
      <p:sp>
        <p:nvSpPr>
          <p:cNvPr id="37" name="Google Shape;37;p36"/>
          <p:cNvSpPr txBox="1">
            <a:spLocks noGrp="1"/>
          </p:cNvSpPr>
          <p:nvPr>
            <p:ph type="body" idx="2"/>
          </p:nvPr>
        </p:nvSpPr>
        <p:spPr>
          <a:xfrm>
            <a:off x="839570" y="2057400"/>
            <a:ext cx="3931213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38" name="Google Shape;38;p36"/>
          <p:cNvSpPr txBox="1">
            <a:spLocks noGrp="1"/>
          </p:cNvSpPr>
          <p:nvPr>
            <p:ph type="dt" idx="10"/>
          </p:nvPr>
        </p:nvSpPr>
        <p:spPr>
          <a:xfrm>
            <a:off x="837982" y="6356351"/>
            <a:ext cx="274248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36"/>
          <p:cNvSpPr txBox="1">
            <a:spLocks noGrp="1"/>
          </p:cNvSpPr>
          <p:nvPr>
            <p:ph type="ftr" idx="11"/>
          </p:nvPr>
        </p:nvSpPr>
        <p:spPr>
          <a:xfrm>
            <a:off x="4037549" y="6356351"/>
            <a:ext cx="411372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36"/>
          <p:cNvSpPr txBox="1">
            <a:spLocks noGrp="1"/>
          </p:cNvSpPr>
          <p:nvPr>
            <p:ph type="sldNum" idx="12"/>
          </p:nvPr>
        </p:nvSpPr>
        <p:spPr>
          <a:xfrm>
            <a:off x="8608357" y="6356351"/>
            <a:ext cx="274248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beçalho da Seção" type="secHead">
  <p:cSld name="SECTION_HEADER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37"/>
          <p:cNvSpPr txBox="1">
            <a:spLocks noGrp="1"/>
          </p:cNvSpPr>
          <p:nvPr>
            <p:ph type="title"/>
          </p:nvPr>
        </p:nvSpPr>
        <p:spPr>
          <a:xfrm>
            <a:off x="831633" y="1709739"/>
            <a:ext cx="10512862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998"/>
              <a:buFont typeface="Calibri"/>
              <a:buNone/>
              <a:defRPr sz="5998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37"/>
          <p:cNvSpPr txBox="1">
            <a:spLocks noGrp="1"/>
          </p:cNvSpPr>
          <p:nvPr>
            <p:ph type="body" idx="1"/>
          </p:nvPr>
        </p:nvSpPr>
        <p:spPr>
          <a:xfrm>
            <a:off x="831633" y="4589464"/>
            <a:ext cx="10512862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399"/>
              <a:buNone/>
              <a:defRPr sz="2399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999"/>
              <a:buNone/>
              <a:defRPr sz="1999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799"/>
              <a:buNone/>
              <a:defRPr sz="1799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37"/>
          <p:cNvSpPr txBox="1">
            <a:spLocks noGrp="1"/>
          </p:cNvSpPr>
          <p:nvPr>
            <p:ph type="dt" idx="10"/>
          </p:nvPr>
        </p:nvSpPr>
        <p:spPr>
          <a:xfrm>
            <a:off x="837982" y="6356351"/>
            <a:ext cx="274248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37"/>
          <p:cNvSpPr txBox="1">
            <a:spLocks noGrp="1"/>
          </p:cNvSpPr>
          <p:nvPr>
            <p:ph type="ftr" idx="11"/>
          </p:nvPr>
        </p:nvSpPr>
        <p:spPr>
          <a:xfrm>
            <a:off x="4037549" y="6356351"/>
            <a:ext cx="411372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37"/>
          <p:cNvSpPr txBox="1">
            <a:spLocks noGrp="1"/>
          </p:cNvSpPr>
          <p:nvPr>
            <p:ph type="sldNum" idx="12"/>
          </p:nvPr>
        </p:nvSpPr>
        <p:spPr>
          <a:xfrm>
            <a:off x="8608357" y="6356351"/>
            <a:ext cx="274248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ção" type="twoTxTwoObj">
  <p:cSld name="TWO_OBJECTS_WITH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38"/>
          <p:cNvSpPr txBox="1">
            <a:spLocks noGrp="1"/>
          </p:cNvSpPr>
          <p:nvPr>
            <p:ph type="title"/>
          </p:nvPr>
        </p:nvSpPr>
        <p:spPr>
          <a:xfrm>
            <a:off x="839569" y="365126"/>
            <a:ext cx="10512862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38"/>
          <p:cNvSpPr txBox="1">
            <a:spLocks noGrp="1"/>
          </p:cNvSpPr>
          <p:nvPr>
            <p:ph type="body" idx="1"/>
          </p:nvPr>
        </p:nvSpPr>
        <p:spPr>
          <a:xfrm>
            <a:off x="839570" y="1681163"/>
            <a:ext cx="5156444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99"/>
              <a:buNone/>
              <a:defRPr sz="2399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99"/>
              <a:buNone/>
              <a:defRPr sz="1999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9"/>
              <a:buNone/>
              <a:defRPr sz="1799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0" name="Google Shape;50;p38"/>
          <p:cNvSpPr txBox="1">
            <a:spLocks noGrp="1"/>
          </p:cNvSpPr>
          <p:nvPr>
            <p:ph type="body" idx="2"/>
          </p:nvPr>
        </p:nvSpPr>
        <p:spPr>
          <a:xfrm>
            <a:off x="839570" y="2505075"/>
            <a:ext cx="5156444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38"/>
          <p:cNvSpPr txBox="1">
            <a:spLocks noGrp="1"/>
          </p:cNvSpPr>
          <p:nvPr>
            <p:ph type="body" idx="3"/>
          </p:nvPr>
        </p:nvSpPr>
        <p:spPr>
          <a:xfrm>
            <a:off x="6170593" y="1681163"/>
            <a:ext cx="518183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99"/>
              <a:buNone/>
              <a:defRPr sz="2399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99"/>
              <a:buNone/>
              <a:defRPr sz="1999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9"/>
              <a:buNone/>
              <a:defRPr sz="1799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2" name="Google Shape;52;p38"/>
          <p:cNvSpPr txBox="1">
            <a:spLocks noGrp="1"/>
          </p:cNvSpPr>
          <p:nvPr>
            <p:ph type="body" idx="4"/>
          </p:nvPr>
        </p:nvSpPr>
        <p:spPr>
          <a:xfrm>
            <a:off x="6170593" y="2505075"/>
            <a:ext cx="518183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3" name="Google Shape;53;p38"/>
          <p:cNvSpPr txBox="1">
            <a:spLocks noGrp="1"/>
          </p:cNvSpPr>
          <p:nvPr>
            <p:ph type="dt" idx="10"/>
          </p:nvPr>
        </p:nvSpPr>
        <p:spPr>
          <a:xfrm>
            <a:off x="837982" y="6356351"/>
            <a:ext cx="274248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38"/>
          <p:cNvSpPr txBox="1">
            <a:spLocks noGrp="1"/>
          </p:cNvSpPr>
          <p:nvPr>
            <p:ph type="ftr" idx="11"/>
          </p:nvPr>
        </p:nvSpPr>
        <p:spPr>
          <a:xfrm>
            <a:off x="4037549" y="6356351"/>
            <a:ext cx="411372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38"/>
          <p:cNvSpPr txBox="1">
            <a:spLocks noGrp="1"/>
          </p:cNvSpPr>
          <p:nvPr>
            <p:ph type="sldNum" idx="12"/>
          </p:nvPr>
        </p:nvSpPr>
        <p:spPr>
          <a:xfrm>
            <a:off x="8608357" y="6356351"/>
            <a:ext cx="274248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mente Título" type="titleOnly">
  <p:cSld name="TITLE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39"/>
          <p:cNvSpPr txBox="1">
            <a:spLocks noGrp="1"/>
          </p:cNvSpPr>
          <p:nvPr>
            <p:ph type="title"/>
          </p:nvPr>
        </p:nvSpPr>
        <p:spPr>
          <a:xfrm>
            <a:off x="837982" y="365126"/>
            <a:ext cx="10512862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39"/>
          <p:cNvSpPr txBox="1">
            <a:spLocks noGrp="1"/>
          </p:cNvSpPr>
          <p:nvPr>
            <p:ph type="dt" idx="10"/>
          </p:nvPr>
        </p:nvSpPr>
        <p:spPr>
          <a:xfrm>
            <a:off x="837982" y="6356351"/>
            <a:ext cx="274248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39"/>
          <p:cNvSpPr txBox="1">
            <a:spLocks noGrp="1"/>
          </p:cNvSpPr>
          <p:nvPr>
            <p:ph type="ftr" idx="11"/>
          </p:nvPr>
        </p:nvSpPr>
        <p:spPr>
          <a:xfrm>
            <a:off x="4037549" y="6356351"/>
            <a:ext cx="411372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39"/>
          <p:cNvSpPr txBox="1">
            <a:spLocks noGrp="1"/>
          </p:cNvSpPr>
          <p:nvPr>
            <p:ph type="sldNum" idx="12"/>
          </p:nvPr>
        </p:nvSpPr>
        <p:spPr>
          <a:xfrm>
            <a:off x="8608357" y="6356351"/>
            <a:ext cx="274248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 Branco" type="blank">
  <p:cSld name="BLANK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40"/>
          <p:cNvSpPr txBox="1">
            <a:spLocks noGrp="1"/>
          </p:cNvSpPr>
          <p:nvPr>
            <p:ph type="dt" idx="10"/>
          </p:nvPr>
        </p:nvSpPr>
        <p:spPr>
          <a:xfrm>
            <a:off x="837982" y="6356351"/>
            <a:ext cx="274248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40"/>
          <p:cNvSpPr txBox="1">
            <a:spLocks noGrp="1"/>
          </p:cNvSpPr>
          <p:nvPr>
            <p:ph type="ftr" idx="11"/>
          </p:nvPr>
        </p:nvSpPr>
        <p:spPr>
          <a:xfrm>
            <a:off x="4037549" y="6356351"/>
            <a:ext cx="411372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40"/>
          <p:cNvSpPr txBox="1">
            <a:spLocks noGrp="1"/>
          </p:cNvSpPr>
          <p:nvPr>
            <p:ph type="sldNum" idx="12"/>
          </p:nvPr>
        </p:nvSpPr>
        <p:spPr>
          <a:xfrm>
            <a:off x="8608357" y="6356351"/>
            <a:ext cx="274248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m com Legenda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41"/>
          <p:cNvSpPr txBox="1">
            <a:spLocks noGrp="1"/>
          </p:cNvSpPr>
          <p:nvPr>
            <p:ph type="title"/>
          </p:nvPr>
        </p:nvSpPr>
        <p:spPr>
          <a:xfrm>
            <a:off x="839570" y="457200"/>
            <a:ext cx="3931213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99"/>
              <a:buFont typeface="Calibri"/>
              <a:buNone/>
              <a:defRPr sz="3199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41"/>
          <p:cNvSpPr>
            <a:spLocks noGrp="1"/>
          </p:cNvSpPr>
          <p:nvPr>
            <p:ph type="pic" idx="2"/>
          </p:nvPr>
        </p:nvSpPr>
        <p:spPr>
          <a:xfrm>
            <a:off x="5181838" y="987426"/>
            <a:ext cx="6170593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199"/>
              <a:buFont typeface="Arial"/>
              <a:buNone/>
              <a:defRPr sz="31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799"/>
              <a:buFont typeface="Arial"/>
              <a:buNone/>
              <a:defRPr sz="27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99"/>
              <a:buFont typeface="Arial"/>
              <a:buNone/>
              <a:defRPr sz="23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99"/>
              <a:buFont typeface="Arial"/>
              <a:buNone/>
              <a:defRPr sz="19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99"/>
              <a:buFont typeface="Arial"/>
              <a:buNone/>
              <a:defRPr sz="19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99"/>
              <a:buFont typeface="Arial"/>
              <a:buNone/>
              <a:defRPr sz="19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99"/>
              <a:buFont typeface="Arial"/>
              <a:buNone/>
              <a:defRPr sz="19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99"/>
              <a:buFont typeface="Arial"/>
              <a:buNone/>
              <a:defRPr sz="19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99"/>
              <a:buFont typeface="Arial"/>
              <a:buNone/>
              <a:defRPr sz="19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Google Shape;68;p41"/>
          <p:cNvSpPr txBox="1">
            <a:spLocks noGrp="1"/>
          </p:cNvSpPr>
          <p:nvPr>
            <p:ph type="body" idx="1"/>
          </p:nvPr>
        </p:nvSpPr>
        <p:spPr>
          <a:xfrm>
            <a:off x="839570" y="2057400"/>
            <a:ext cx="3931213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41"/>
          <p:cNvSpPr txBox="1">
            <a:spLocks noGrp="1"/>
          </p:cNvSpPr>
          <p:nvPr>
            <p:ph type="dt" idx="10"/>
          </p:nvPr>
        </p:nvSpPr>
        <p:spPr>
          <a:xfrm>
            <a:off x="837982" y="6356351"/>
            <a:ext cx="274248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41"/>
          <p:cNvSpPr txBox="1">
            <a:spLocks noGrp="1"/>
          </p:cNvSpPr>
          <p:nvPr>
            <p:ph type="ftr" idx="11"/>
          </p:nvPr>
        </p:nvSpPr>
        <p:spPr>
          <a:xfrm>
            <a:off x="4037549" y="6356351"/>
            <a:ext cx="411372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41"/>
          <p:cNvSpPr txBox="1">
            <a:spLocks noGrp="1"/>
          </p:cNvSpPr>
          <p:nvPr>
            <p:ph type="sldNum" idx="12"/>
          </p:nvPr>
        </p:nvSpPr>
        <p:spPr>
          <a:xfrm>
            <a:off x="8608357" y="6356351"/>
            <a:ext cx="274248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2"/>
          <p:cNvSpPr txBox="1">
            <a:spLocks noGrp="1"/>
          </p:cNvSpPr>
          <p:nvPr>
            <p:ph type="title"/>
          </p:nvPr>
        </p:nvSpPr>
        <p:spPr>
          <a:xfrm>
            <a:off x="837982" y="365126"/>
            <a:ext cx="10512862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399"/>
              <a:buFont typeface="Calibri"/>
              <a:buNone/>
              <a:defRPr sz="43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32"/>
          <p:cNvSpPr txBox="1">
            <a:spLocks noGrp="1"/>
          </p:cNvSpPr>
          <p:nvPr>
            <p:ph type="body" idx="1"/>
          </p:nvPr>
        </p:nvSpPr>
        <p:spPr>
          <a:xfrm>
            <a:off x="837982" y="1825625"/>
            <a:ext cx="10512862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336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799"/>
              <a:buFont typeface="Arial"/>
              <a:buChar char="•"/>
              <a:defRPr sz="27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093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99"/>
              <a:buFont typeface="Arial"/>
              <a:buChar char="•"/>
              <a:defRPr sz="23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53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99"/>
              <a:buFont typeface="Arial"/>
              <a:buChar char="•"/>
              <a:defRPr sz="19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83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9"/>
              <a:buFont typeface="Arial"/>
              <a:buChar char="•"/>
              <a:defRPr sz="17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83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9"/>
              <a:buFont typeface="Arial"/>
              <a:buChar char="•"/>
              <a:defRPr sz="17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83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9"/>
              <a:buFont typeface="Arial"/>
              <a:buChar char="•"/>
              <a:defRPr sz="17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83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9"/>
              <a:buFont typeface="Arial"/>
              <a:buChar char="•"/>
              <a:defRPr sz="17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83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9"/>
              <a:buFont typeface="Arial"/>
              <a:buChar char="•"/>
              <a:defRPr sz="17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83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99"/>
              <a:buFont typeface="Arial"/>
              <a:buChar char="•"/>
              <a:defRPr sz="17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32"/>
          <p:cNvSpPr txBox="1">
            <a:spLocks noGrp="1"/>
          </p:cNvSpPr>
          <p:nvPr>
            <p:ph type="dt" idx="10"/>
          </p:nvPr>
        </p:nvSpPr>
        <p:spPr>
          <a:xfrm>
            <a:off x="837982" y="6356351"/>
            <a:ext cx="274248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32"/>
          <p:cNvSpPr txBox="1">
            <a:spLocks noGrp="1"/>
          </p:cNvSpPr>
          <p:nvPr>
            <p:ph type="ftr" idx="11"/>
          </p:nvPr>
        </p:nvSpPr>
        <p:spPr>
          <a:xfrm>
            <a:off x="4037549" y="6356351"/>
            <a:ext cx="411372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32"/>
          <p:cNvSpPr txBox="1">
            <a:spLocks noGrp="1"/>
          </p:cNvSpPr>
          <p:nvPr>
            <p:ph type="sldNum" idx="12"/>
          </p:nvPr>
        </p:nvSpPr>
        <p:spPr>
          <a:xfrm>
            <a:off x="8608357" y="6356351"/>
            <a:ext cx="274248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10687821-403C-47B1-8A22-83E6CB6C89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7982" y="365126"/>
            <a:ext cx="1051286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CC7E743-B3BA-445D-B8A4-8D3F43172E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7982" y="1825625"/>
            <a:ext cx="1051286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BF9E47E-C5F7-4496-A1DC-F52272141E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7982" y="6356351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ECE4A43-185E-4705-85D2-F4AD86F5F1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7549" y="6356351"/>
            <a:ext cx="41137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936C139-3578-452E-B571-F66976F131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08357" y="6356351"/>
            <a:ext cx="27424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199921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hf sldNum="0" hdr="0" ftr="0" dt="0"/>
  <p:txStyles>
    <p:titleStyle>
      <a:lvl1pPr algn="l" defTabSz="914126" rtl="0" eaLnBrk="1" latinLnBrk="0" hangingPunct="1">
        <a:lnSpc>
          <a:spcPct val="90000"/>
        </a:lnSpc>
        <a:spcBef>
          <a:spcPct val="0"/>
        </a:spcBef>
        <a:buNone/>
        <a:defRPr sz="43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31" indent="-228531" algn="l" defTabSz="914126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799" kern="1200">
          <a:solidFill>
            <a:schemeClr val="tx1"/>
          </a:solidFill>
          <a:latin typeface="+mn-lt"/>
          <a:ea typeface="+mn-ea"/>
          <a:cs typeface="+mn-cs"/>
        </a:defRPr>
      </a:lvl1pPr>
      <a:lvl2pPr marL="685594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142657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3pPr>
      <a:lvl4pPr marL="1599720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2056783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513846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970908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427971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885034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26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9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1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7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10" Type="http://schemas.openxmlformats.org/officeDocument/2006/relationships/image" Target="../media/image53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3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1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/><Relationship Id="rId3" Type="http://schemas.openxmlformats.org/officeDocument/2006/relationships/image" Target="../media/image4.png"/><Relationship Id="rId7" Type="http://schemas.openxmlformats.org/officeDocument/2006/relationships/diagramData" Target="../diagrams/data3.xm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11" Type="http://schemas.microsoft.com/office/2007/relationships/diagramDrawing" Target="../diagrams/drawing3.xml"/><Relationship Id="rId5" Type="http://schemas.openxmlformats.org/officeDocument/2006/relationships/image" Target="../media/image1.png"/><Relationship Id="rId10" Type="http://schemas.openxmlformats.org/officeDocument/2006/relationships/diagramColors" Target="../diagrams/colors3.xml"/><Relationship Id="rId4" Type="http://schemas.openxmlformats.org/officeDocument/2006/relationships/image" Target="../media/image3.png"/><Relationship Id="rId9" Type="http://schemas.openxmlformats.org/officeDocument/2006/relationships/diagramQuickStyle" Target="../diagrams/quickStyle3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4.xml"/><Relationship Id="rId3" Type="http://schemas.openxmlformats.org/officeDocument/2006/relationships/image" Target="../media/image4.png"/><Relationship Id="rId7" Type="http://schemas.openxmlformats.org/officeDocument/2006/relationships/diagramData" Target="../diagrams/data4.xm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11" Type="http://schemas.microsoft.com/office/2007/relationships/diagramDrawing" Target="../diagrams/drawing4.xml"/><Relationship Id="rId5" Type="http://schemas.openxmlformats.org/officeDocument/2006/relationships/image" Target="../media/image1.png"/><Relationship Id="rId10" Type="http://schemas.openxmlformats.org/officeDocument/2006/relationships/diagramColors" Target="../diagrams/colors4.xml"/><Relationship Id="rId4" Type="http://schemas.openxmlformats.org/officeDocument/2006/relationships/image" Target="../media/image3.png"/><Relationship Id="rId9" Type="http://schemas.openxmlformats.org/officeDocument/2006/relationships/diagramQuickStyle" Target="../diagrams/quickStyle4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5.xml"/><Relationship Id="rId3" Type="http://schemas.openxmlformats.org/officeDocument/2006/relationships/image" Target="../media/image4.png"/><Relationship Id="rId7" Type="http://schemas.openxmlformats.org/officeDocument/2006/relationships/diagramData" Target="../diagrams/data5.xm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11" Type="http://schemas.microsoft.com/office/2007/relationships/diagramDrawing" Target="../diagrams/drawing5.xml"/><Relationship Id="rId5" Type="http://schemas.openxmlformats.org/officeDocument/2006/relationships/image" Target="../media/image1.png"/><Relationship Id="rId10" Type="http://schemas.openxmlformats.org/officeDocument/2006/relationships/diagramColors" Target="../diagrams/colors5.xml"/><Relationship Id="rId4" Type="http://schemas.openxmlformats.org/officeDocument/2006/relationships/image" Target="../media/image3.png"/><Relationship Id="rId9" Type="http://schemas.openxmlformats.org/officeDocument/2006/relationships/diagramQuickStyle" Target="../diagrams/quickStyle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/>
          <p:nvPr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1"/>
          <p:cNvSpPr/>
          <p:nvPr/>
        </p:nvSpPr>
        <p:spPr>
          <a:xfrm rot="2700000">
            <a:off x="1137837" y="1316982"/>
            <a:ext cx="4225136" cy="422403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1"/>
          <p:cNvSpPr/>
          <p:nvPr/>
        </p:nvSpPr>
        <p:spPr>
          <a:xfrm rot="2700000">
            <a:off x="563075" y="754073"/>
            <a:ext cx="5353835" cy="5352441"/>
          </a:xfrm>
          <a:custGeom>
            <a:avLst/>
            <a:gdLst/>
            <a:ahLst/>
            <a:cxnLst/>
            <a:rect l="l" t="t" r="r" b="b"/>
            <a:pathLst>
              <a:path w="5353835" h="5353835" extrusionOk="0">
                <a:moveTo>
                  <a:pt x="690507" y="5273742"/>
                </a:moveTo>
                <a:lnTo>
                  <a:pt x="4938299" y="5273742"/>
                </a:lnTo>
                <a:lnTo>
                  <a:pt x="4858206" y="5353835"/>
                </a:lnTo>
                <a:lnTo>
                  <a:pt x="770600" y="5353835"/>
                </a:lnTo>
                <a:close/>
                <a:moveTo>
                  <a:pt x="433255" y="80093"/>
                </a:moveTo>
                <a:lnTo>
                  <a:pt x="513348" y="0"/>
                </a:lnTo>
                <a:lnTo>
                  <a:pt x="5353835" y="0"/>
                </a:lnTo>
                <a:lnTo>
                  <a:pt x="5353835" y="4858206"/>
                </a:lnTo>
                <a:lnTo>
                  <a:pt x="5273742" y="4938299"/>
                </a:lnTo>
                <a:lnTo>
                  <a:pt x="5273742" y="80093"/>
                </a:lnTo>
                <a:close/>
                <a:moveTo>
                  <a:pt x="0" y="513348"/>
                </a:moveTo>
                <a:lnTo>
                  <a:pt x="80093" y="433255"/>
                </a:lnTo>
                <a:lnTo>
                  <a:pt x="80093" y="4663328"/>
                </a:lnTo>
                <a:lnTo>
                  <a:pt x="0" y="45832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1"/>
          <p:cNvSpPr txBox="1">
            <a:spLocks noGrp="1"/>
          </p:cNvSpPr>
          <p:nvPr>
            <p:ph type="ctrTitle"/>
          </p:nvPr>
        </p:nvSpPr>
        <p:spPr>
          <a:xfrm>
            <a:off x="1116410" y="2452526"/>
            <a:ext cx="4247211" cy="19529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Corbel"/>
              <a:buNone/>
            </a:pPr>
            <a:r>
              <a:rPr lang="pt-BR" sz="3300">
                <a:solidFill>
                  <a:srgbClr val="080808"/>
                </a:solidFill>
              </a:rPr>
              <a:t>Análise da comunicação das prefeituras do Brasil e a relação com o aumento da COVID-19 </a:t>
            </a:r>
            <a:endParaRPr/>
          </a:p>
        </p:txBody>
      </p:sp>
      <p:sp>
        <p:nvSpPr>
          <p:cNvPr id="92" name="Google Shape;92;p1"/>
          <p:cNvSpPr txBox="1">
            <a:spLocks noGrp="1"/>
          </p:cNvSpPr>
          <p:nvPr>
            <p:ph type="subTitle" idx="1"/>
          </p:nvPr>
        </p:nvSpPr>
        <p:spPr>
          <a:xfrm>
            <a:off x="1991226" y="4557900"/>
            <a:ext cx="2442054" cy="9157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080808"/>
              </a:buClr>
              <a:buSzPts val="2000"/>
              <a:buNone/>
            </a:pPr>
            <a:r>
              <a:rPr lang="pt-BR" sz="2000" b="1" dirty="0">
                <a:solidFill>
                  <a:srgbClr val="080808"/>
                </a:solidFill>
              </a:rPr>
              <a:t>IN DATA WE TRUST</a:t>
            </a:r>
            <a:endParaRPr dirty="0"/>
          </a:p>
        </p:txBody>
      </p:sp>
      <p:sp>
        <p:nvSpPr>
          <p:cNvPr id="93" name="Google Shape;93;p1"/>
          <p:cNvSpPr/>
          <p:nvPr/>
        </p:nvSpPr>
        <p:spPr>
          <a:xfrm rot="5400000" flipH="1">
            <a:off x="-163" y="161"/>
            <a:ext cx="1248189" cy="1247864"/>
          </a:xfrm>
          <a:prstGeom prst="triangle">
            <a:avLst>
              <a:gd name="adj" fmla="val 100000"/>
            </a:avLst>
          </a:prstGeom>
          <a:solidFill>
            <a:schemeClr val="accent1">
              <a:alpha val="2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1"/>
          <p:cNvSpPr/>
          <p:nvPr/>
        </p:nvSpPr>
        <p:spPr>
          <a:xfrm rot="-2700000" flipH="1">
            <a:off x="296754" y="246646"/>
            <a:ext cx="577081" cy="577231"/>
          </a:xfrm>
          <a:prstGeom prst="rect">
            <a:avLst/>
          </a:prstGeom>
          <a:solidFill>
            <a:schemeClr val="accent1">
              <a:alpha val="2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1"/>
          <p:cNvSpPr/>
          <p:nvPr/>
        </p:nvSpPr>
        <p:spPr>
          <a:xfrm rot="2700000">
            <a:off x="10790108" y="367324"/>
            <a:ext cx="999162" cy="998902"/>
          </a:xfrm>
          <a:prstGeom prst="rect">
            <a:avLst/>
          </a:prstGeom>
          <a:solidFill>
            <a:schemeClr val="accent4">
              <a:alpha val="2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1"/>
          <p:cNvSpPr/>
          <p:nvPr/>
        </p:nvSpPr>
        <p:spPr>
          <a:xfrm rot="2700000">
            <a:off x="10656365" y="946995"/>
            <a:ext cx="352820" cy="352728"/>
          </a:xfrm>
          <a:prstGeom prst="rect">
            <a:avLst/>
          </a:prstGeom>
          <a:solidFill>
            <a:schemeClr val="accent4">
              <a:alpha val="2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1"/>
          <p:cNvSpPr/>
          <p:nvPr/>
        </p:nvSpPr>
        <p:spPr>
          <a:xfrm>
            <a:off x="7525865" y="1350438"/>
            <a:ext cx="4159437" cy="4157124"/>
          </a:xfrm>
          <a:custGeom>
            <a:avLst/>
            <a:gdLst/>
            <a:ahLst/>
            <a:cxnLst/>
            <a:rect l="l" t="t" r="r" b="b"/>
            <a:pathLst>
              <a:path w="4160520" h="4157124" extrusionOk="0">
                <a:moveTo>
                  <a:pt x="2080261" y="0"/>
                </a:moveTo>
                <a:lnTo>
                  <a:pt x="4160520" y="2078563"/>
                </a:lnTo>
                <a:lnTo>
                  <a:pt x="2080261" y="4157124"/>
                </a:lnTo>
                <a:lnTo>
                  <a:pt x="0" y="207856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1"/>
          <p:cNvSpPr/>
          <p:nvPr/>
        </p:nvSpPr>
        <p:spPr>
          <a:xfrm>
            <a:off x="5446147" y="1"/>
            <a:ext cx="3996362" cy="3295805"/>
          </a:xfrm>
          <a:custGeom>
            <a:avLst/>
            <a:gdLst/>
            <a:ahLst/>
            <a:cxnLst/>
            <a:rect l="l" t="t" r="r" b="b"/>
            <a:pathLst>
              <a:path w="4160520" h="3430293" extrusionOk="0">
                <a:moveTo>
                  <a:pt x="1352836" y="0"/>
                </a:moveTo>
                <a:lnTo>
                  <a:pt x="2807685" y="0"/>
                </a:lnTo>
                <a:lnTo>
                  <a:pt x="4160520" y="1351732"/>
                </a:lnTo>
                <a:lnTo>
                  <a:pt x="2080261" y="3430293"/>
                </a:lnTo>
                <a:lnTo>
                  <a:pt x="0" y="135173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9" name="Google Shape;99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24923" y="481797"/>
            <a:ext cx="1667086" cy="1667086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"/>
          <p:cNvSpPr/>
          <p:nvPr/>
        </p:nvSpPr>
        <p:spPr>
          <a:xfrm>
            <a:off x="8850666" y="6102888"/>
            <a:ext cx="1509835" cy="755112"/>
          </a:xfrm>
          <a:prstGeom prst="triangle">
            <a:avLst>
              <a:gd name="adj" fmla="val 50000"/>
            </a:avLst>
          </a:prstGeom>
          <a:solidFill>
            <a:schemeClr val="accent1">
              <a:alpha val="2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1"/>
          <p:cNvSpPr/>
          <p:nvPr/>
        </p:nvSpPr>
        <p:spPr>
          <a:xfrm rot="10800000">
            <a:off x="5446147" y="3562194"/>
            <a:ext cx="3996362" cy="3295805"/>
          </a:xfrm>
          <a:custGeom>
            <a:avLst/>
            <a:gdLst/>
            <a:ahLst/>
            <a:cxnLst/>
            <a:rect l="l" t="t" r="r" b="b"/>
            <a:pathLst>
              <a:path w="4160520" h="3430293" extrusionOk="0">
                <a:moveTo>
                  <a:pt x="1352836" y="0"/>
                </a:moveTo>
                <a:lnTo>
                  <a:pt x="2807685" y="0"/>
                </a:lnTo>
                <a:lnTo>
                  <a:pt x="4160520" y="1351732"/>
                </a:lnTo>
                <a:lnTo>
                  <a:pt x="2080261" y="3430293"/>
                </a:lnTo>
                <a:lnTo>
                  <a:pt x="0" y="135173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2" name="Google Shape;102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895606" y="2726560"/>
            <a:ext cx="1411345" cy="14113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624923" y="4740295"/>
            <a:ext cx="1667086" cy="16670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5016AEC-0320-4ED0-8ECB-FE11DDDFE1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51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CB2C00A-E659-4691-AFB4-2825517292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1540"/>
            <a:ext cx="722187" cy="5071110"/>
          </a:xfrm>
          <a:prstGeom prst="rect">
            <a:avLst/>
          </a:prstGeom>
          <a:solidFill>
            <a:srgbClr val="4C52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78FD84C-74B5-451D-8F0A-1E19EC3D9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02121" y="891540"/>
            <a:ext cx="10986704" cy="507111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4" name="Diagrama 3">
            <a:extLst>
              <a:ext uri="{FF2B5EF4-FFF2-40B4-BE49-F238E27FC236}">
                <a16:creationId xmlns:a16="http://schemas.microsoft.com/office/drawing/2014/main" id="{761D8079-7177-444A-8095-801A4C0CC004}"/>
              </a:ext>
            </a:extLst>
          </p:cNvPr>
          <p:cNvGraphicFramePr/>
          <p:nvPr/>
        </p:nvGraphicFramePr>
        <p:xfrm>
          <a:off x="914400" y="1308871"/>
          <a:ext cx="10986704" cy="44166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965547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7"/>
          <p:cNvSpPr/>
          <p:nvPr/>
        </p:nvSpPr>
        <p:spPr>
          <a:xfrm>
            <a:off x="0" y="0"/>
            <a:ext cx="5467123" cy="6858000"/>
          </a:xfrm>
          <a:prstGeom prst="rect">
            <a:avLst/>
          </a:prstGeom>
          <a:solidFill>
            <a:srgbClr val="3D526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0" name="Google Shape;230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26375" y="639763"/>
            <a:ext cx="1989138" cy="2079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26375" y="2787650"/>
            <a:ext cx="1989138" cy="19891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2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826375" y="4846638"/>
            <a:ext cx="1989138" cy="1373188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27"/>
          <p:cNvSpPr txBox="1">
            <a:spLocks noGrp="1"/>
          </p:cNvSpPr>
          <p:nvPr>
            <p:ph type="title"/>
          </p:nvPr>
        </p:nvSpPr>
        <p:spPr>
          <a:xfrm>
            <a:off x="621467" y="640080"/>
            <a:ext cx="4224189" cy="5578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pt-BR" sz="4400">
                <a:solidFill>
                  <a:srgbClr val="FFFFFF"/>
                </a:solidFill>
              </a:rPr>
              <a:t>Resultados da Pesquisa</a:t>
            </a:r>
            <a:endParaRPr sz="4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9" name="Google Shape;239;gd90da42d43_0_41"/>
          <p:cNvGrpSpPr/>
          <p:nvPr/>
        </p:nvGrpSpPr>
        <p:grpSpPr>
          <a:xfrm>
            <a:off x="-39" y="37"/>
            <a:ext cx="12188918" cy="6857950"/>
            <a:chOff x="1025833" y="-1514998"/>
            <a:chExt cx="8976300" cy="2037600"/>
          </a:xfrm>
        </p:grpSpPr>
        <p:sp>
          <p:nvSpPr>
            <p:cNvPr id="240" name="Google Shape;240;gd90da42d43_0_41"/>
            <p:cNvSpPr/>
            <p:nvPr/>
          </p:nvSpPr>
          <p:spPr>
            <a:xfrm>
              <a:off x="1025833" y="-1514998"/>
              <a:ext cx="8976300" cy="2037600"/>
            </a:xfrm>
            <a:prstGeom prst="rect">
              <a:avLst/>
            </a:prstGeom>
            <a:solidFill>
              <a:schemeClr val="dk2"/>
            </a:solidFill>
            <a:ln w="1905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gd90da42d43_0_41"/>
            <p:cNvSpPr txBox="1"/>
            <p:nvPr/>
          </p:nvSpPr>
          <p:spPr>
            <a:xfrm>
              <a:off x="1138033" y="-912765"/>
              <a:ext cx="8751900" cy="83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6200" tIns="76200" rIns="76200" bIns="762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Calibri"/>
                <a:buNone/>
              </a:pPr>
              <a:r>
                <a:rPr lang="pt-BR" sz="6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1. Prefeituras que fazem mais tweets sobre a COVID-19 tem um número menor de casos confirmados/óbitos? </a:t>
              </a:r>
              <a:endParaRPr sz="6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7" name="Google Shape;247;gd90da42d43_0_0"/>
          <p:cNvGrpSpPr/>
          <p:nvPr/>
        </p:nvGrpSpPr>
        <p:grpSpPr>
          <a:xfrm>
            <a:off x="1940225" y="4"/>
            <a:ext cx="8976300" cy="853754"/>
            <a:chOff x="1025833" y="-1514998"/>
            <a:chExt cx="8976300" cy="2037600"/>
          </a:xfrm>
        </p:grpSpPr>
        <p:sp>
          <p:nvSpPr>
            <p:cNvPr id="248" name="Google Shape;248;gd90da42d43_0_0"/>
            <p:cNvSpPr/>
            <p:nvPr/>
          </p:nvSpPr>
          <p:spPr>
            <a:xfrm>
              <a:off x="1025833" y="-1514998"/>
              <a:ext cx="8976300" cy="2037600"/>
            </a:xfrm>
            <a:prstGeom prst="rect">
              <a:avLst/>
            </a:prstGeom>
            <a:solidFill>
              <a:schemeClr val="dk2"/>
            </a:solidFill>
            <a:ln w="1905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gd90da42d43_0_0"/>
            <p:cNvSpPr txBox="1"/>
            <p:nvPr/>
          </p:nvSpPr>
          <p:spPr>
            <a:xfrm>
              <a:off x="1138033" y="-912765"/>
              <a:ext cx="8751900" cy="83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6200" tIns="76200" rIns="76200" bIns="762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Calibri"/>
                <a:buNone/>
              </a:pPr>
              <a:r>
                <a:rPr lang="pt-BR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1. Prefeituras que fazem mais tweets sobre a COVID-19 tem um número menor de casos confirmados/óbitos? </a:t>
              </a:r>
              <a:endParaRPr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50" name="Google Shape;250;gd90da42d43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84450"/>
            <a:ext cx="6094426" cy="40963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gd90da42d43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77825" y="1519575"/>
            <a:ext cx="6003199" cy="4026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" name="Google Shape;257;gd90da42d43_0_13"/>
          <p:cNvGrpSpPr/>
          <p:nvPr/>
        </p:nvGrpSpPr>
        <p:grpSpPr>
          <a:xfrm>
            <a:off x="1940225" y="4"/>
            <a:ext cx="8976300" cy="853754"/>
            <a:chOff x="1025833" y="-1514998"/>
            <a:chExt cx="8976300" cy="2037600"/>
          </a:xfrm>
        </p:grpSpPr>
        <p:sp>
          <p:nvSpPr>
            <p:cNvPr id="258" name="Google Shape;258;gd90da42d43_0_13"/>
            <p:cNvSpPr/>
            <p:nvPr/>
          </p:nvSpPr>
          <p:spPr>
            <a:xfrm>
              <a:off x="1025833" y="-1514998"/>
              <a:ext cx="8976300" cy="2037600"/>
            </a:xfrm>
            <a:prstGeom prst="rect">
              <a:avLst/>
            </a:prstGeom>
            <a:solidFill>
              <a:schemeClr val="dk2"/>
            </a:solidFill>
            <a:ln w="1905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gd90da42d43_0_13"/>
            <p:cNvSpPr txBox="1"/>
            <p:nvPr/>
          </p:nvSpPr>
          <p:spPr>
            <a:xfrm>
              <a:off x="1138033" y="-912765"/>
              <a:ext cx="8751900" cy="83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6200" tIns="76200" rIns="76200" bIns="762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Calibri"/>
                <a:buNone/>
              </a:pPr>
              <a:r>
                <a:rPr lang="pt-BR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1. Prefeituras que fazem mais tweets sobre a COVID-19 tem um número menor de casos confirmados/óbitos? </a:t>
              </a:r>
              <a:endParaRPr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60" name="Google Shape;260;gd90da42d43_0_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7125" y="1165359"/>
            <a:ext cx="11782425" cy="4924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6" name="Google Shape;266;gd90da42d43_0_23"/>
          <p:cNvGrpSpPr/>
          <p:nvPr/>
        </p:nvGrpSpPr>
        <p:grpSpPr>
          <a:xfrm>
            <a:off x="1940225" y="4"/>
            <a:ext cx="8976300" cy="853754"/>
            <a:chOff x="1025833" y="-1514998"/>
            <a:chExt cx="8976300" cy="2037600"/>
          </a:xfrm>
        </p:grpSpPr>
        <p:sp>
          <p:nvSpPr>
            <p:cNvPr id="267" name="Google Shape;267;gd90da42d43_0_23"/>
            <p:cNvSpPr/>
            <p:nvPr/>
          </p:nvSpPr>
          <p:spPr>
            <a:xfrm>
              <a:off x="1025833" y="-1514998"/>
              <a:ext cx="8976300" cy="2037600"/>
            </a:xfrm>
            <a:prstGeom prst="rect">
              <a:avLst/>
            </a:prstGeom>
            <a:solidFill>
              <a:schemeClr val="dk2"/>
            </a:solidFill>
            <a:ln w="1905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gd90da42d43_0_23"/>
            <p:cNvSpPr txBox="1"/>
            <p:nvPr/>
          </p:nvSpPr>
          <p:spPr>
            <a:xfrm>
              <a:off x="1138033" y="-912765"/>
              <a:ext cx="8751900" cy="83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6200" tIns="76200" rIns="76200" bIns="762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Calibri"/>
                <a:buNone/>
              </a:pPr>
              <a:r>
                <a:rPr lang="pt-BR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1. Prefeituras que fazem mais tweets sobre a COVID-19 tem um número menor de casos confirmados/óbitos? </a:t>
              </a:r>
              <a:endParaRPr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69" name="Google Shape;269;gd90da42d43_0_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588" y="1311759"/>
            <a:ext cx="11877675" cy="4962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5" name="Google Shape;275;gd90da42d43_0_50"/>
          <p:cNvGrpSpPr/>
          <p:nvPr/>
        </p:nvGrpSpPr>
        <p:grpSpPr>
          <a:xfrm>
            <a:off x="-39" y="37"/>
            <a:ext cx="12188918" cy="6857950"/>
            <a:chOff x="1025833" y="-1514998"/>
            <a:chExt cx="8976300" cy="2037600"/>
          </a:xfrm>
        </p:grpSpPr>
        <p:sp>
          <p:nvSpPr>
            <p:cNvPr id="276" name="Google Shape;276;gd90da42d43_0_50"/>
            <p:cNvSpPr/>
            <p:nvPr/>
          </p:nvSpPr>
          <p:spPr>
            <a:xfrm>
              <a:off x="1025833" y="-1514998"/>
              <a:ext cx="8976300" cy="2037600"/>
            </a:xfrm>
            <a:prstGeom prst="rect">
              <a:avLst/>
            </a:prstGeom>
            <a:solidFill>
              <a:schemeClr val="dk2"/>
            </a:solidFill>
            <a:ln w="1905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gd90da42d43_0_50"/>
            <p:cNvSpPr txBox="1"/>
            <p:nvPr/>
          </p:nvSpPr>
          <p:spPr>
            <a:xfrm>
              <a:off x="1344884" y="-1115701"/>
              <a:ext cx="8338200" cy="1239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6200" tIns="76200" rIns="76200" bIns="762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Calibri"/>
                <a:buNone/>
              </a:pPr>
              <a:r>
                <a:rPr lang="pt-BR" sz="53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2.  Existe uma diferença de mortalidade/casos confirmados de COVID-19 em cidades que se comunicam mais no Twitter do que aquelas que não se comunicam?</a:t>
              </a:r>
              <a:endParaRPr sz="5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3" name="Google Shape;283;gd90da42d43_0_57"/>
          <p:cNvGrpSpPr/>
          <p:nvPr/>
        </p:nvGrpSpPr>
        <p:grpSpPr>
          <a:xfrm>
            <a:off x="1429002" y="-3"/>
            <a:ext cx="9330864" cy="853754"/>
            <a:chOff x="534034" y="-1514998"/>
            <a:chExt cx="8976300" cy="2037600"/>
          </a:xfrm>
        </p:grpSpPr>
        <p:sp>
          <p:nvSpPr>
            <p:cNvPr id="284" name="Google Shape;284;gd90da42d43_0_57"/>
            <p:cNvSpPr/>
            <p:nvPr/>
          </p:nvSpPr>
          <p:spPr>
            <a:xfrm>
              <a:off x="534034" y="-1514998"/>
              <a:ext cx="8976300" cy="2037600"/>
            </a:xfrm>
            <a:prstGeom prst="rect">
              <a:avLst/>
            </a:prstGeom>
            <a:solidFill>
              <a:schemeClr val="dk2"/>
            </a:solidFill>
            <a:ln w="1905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gd90da42d43_0_57"/>
            <p:cNvSpPr txBox="1"/>
            <p:nvPr/>
          </p:nvSpPr>
          <p:spPr>
            <a:xfrm>
              <a:off x="699906" y="-1135694"/>
              <a:ext cx="8667300" cy="116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6200" tIns="76200" rIns="76200" bIns="762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Calibri"/>
                <a:buNone/>
              </a:pPr>
              <a:r>
                <a:rPr lang="pt-BR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2.  Existe uma diferença de mortalidade/casos confirmados de COVID-19 em cidades que se comunicam mais no Twitter do que aquelas que não se comunicam?</a:t>
              </a:r>
              <a:endParaRPr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86" name="Google Shape;286;gd90da42d43_0_57"/>
          <p:cNvSpPr txBox="1">
            <a:spLocks noGrp="1"/>
          </p:cNvSpPr>
          <p:nvPr>
            <p:ph type="body" idx="1"/>
          </p:nvPr>
        </p:nvSpPr>
        <p:spPr>
          <a:xfrm>
            <a:off x="1101388" y="1120940"/>
            <a:ext cx="9986100" cy="1825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pt-BR" sz="3000" dirty="0"/>
              <a:t>Dos 100 municípios que estamos comparando 10 deles não possuem conta no </a:t>
            </a:r>
            <a:r>
              <a:rPr lang="pt-BR" sz="3000" dirty="0" err="1"/>
              <a:t>twitter</a:t>
            </a:r>
            <a:r>
              <a:rPr lang="pt-BR" sz="3000" dirty="0"/>
              <a:t>:</a:t>
            </a:r>
            <a:endParaRPr sz="3000" dirty="0"/>
          </a:p>
          <a:p>
            <a:pPr marL="9525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endParaRPr sz="2100" dirty="0"/>
          </a:p>
        </p:txBody>
      </p:sp>
      <p:graphicFrame>
        <p:nvGraphicFramePr>
          <p:cNvPr id="2" name="Diagrama 1">
            <a:extLst>
              <a:ext uri="{FF2B5EF4-FFF2-40B4-BE49-F238E27FC236}">
                <a16:creationId xmlns:a16="http://schemas.microsoft.com/office/drawing/2014/main" id="{AA827DC6-093E-4B90-B7B4-C61DCC92706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84669653"/>
              </p:ext>
            </p:extLst>
          </p:nvPr>
        </p:nvGraphicFramePr>
        <p:xfrm>
          <a:off x="918967" y="2946400"/>
          <a:ext cx="10595700" cy="31912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2" name="Google Shape;292;gd90da42d43_0_66"/>
          <p:cNvGrpSpPr/>
          <p:nvPr/>
        </p:nvGrpSpPr>
        <p:grpSpPr>
          <a:xfrm>
            <a:off x="1429002" y="-3"/>
            <a:ext cx="9330864" cy="853754"/>
            <a:chOff x="534034" y="-1514998"/>
            <a:chExt cx="8976300" cy="2037600"/>
          </a:xfrm>
        </p:grpSpPr>
        <p:sp>
          <p:nvSpPr>
            <p:cNvPr id="293" name="Google Shape;293;gd90da42d43_0_66"/>
            <p:cNvSpPr/>
            <p:nvPr/>
          </p:nvSpPr>
          <p:spPr>
            <a:xfrm>
              <a:off x="534034" y="-1514998"/>
              <a:ext cx="8976300" cy="2037600"/>
            </a:xfrm>
            <a:prstGeom prst="rect">
              <a:avLst/>
            </a:prstGeom>
            <a:solidFill>
              <a:schemeClr val="dk2"/>
            </a:solidFill>
            <a:ln w="1905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gd90da42d43_0_66"/>
            <p:cNvSpPr txBox="1"/>
            <p:nvPr/>
          </p:nvSpPr>
          <p:spPr>
            <a:xfrm>
              <a:off x="699906" y="-1135694"/>
              <a:ext cx="8667300" cy="116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6200" tIns="76200" rIns="76200" bIns="762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Calibri"/>
                <a:buNone/>
              </a:pPr>
              <a:r>
                <a:rPr lang="pt-BR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2.  Existe uma diferença de mortalidade/casos confirmados de COVID-19 em cidades que se comunicam mais no Twitter do que aquelas que não se comunicam?</a:t>
              </a:r>
              <a:endParaRPr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95" name="Google Shape;295;gd90da42d43_0_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475" y="1421775"/>
            <a:ext cx="11990349" cy="49491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1" name="Google Shape;301;gd90da42d43_2_176"/>
          <p:cNvGrpSpPr/>
          <p:nvPr/>
        </p:nvGrpSpPr>
        <p:grpSpPr>
          <a:xfrm>
            <a:off x="1429002" y="-3"/>
            <a:ext cx="9330864" cy="853754"/>
            <a:chOff x="534034" y="-1514998"/>
            <a:chExt cx="8976300" cy="2037600"/>
          </a:xfrm>
        </p:grpSpPr>
        <p:sp>
          <p:nvSpPr>
            <p:cNvPr id="302" name="Google Shape;302;gd90da42d43_2_176"/>
            <p:cNvSpPr/>
            <p:nvPr/>
          </p:nvSpPr>
          <p:spPr>
            <a:xfrm>
              <a:off x="534034" y="-1514998"/>
              <a:ext cx="8976300" cy="2037600"/>
            </a:xfrm>
            <a:prstGeom prst="rect">
              <a:avLst/>
            </a:prstGeom>
            <a:solidFill>
              <a:schemeClr val="dk2"/>
            </a:solidFill>
            <a:ln w="1905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gd90da42d43_2_176"/>
            <p:cNvSpPr txBox="1"/>
            <p:nvPr/>
          </p:nvSpPr>
          <p:spPr>
            <a:xfrm>
              <a:off x="699906" y="-1135694"/>
              <a:ext cx="8667300" cy="116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6200" tIns="76200" rIns="76200" bIns="762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Calibri"/>
                <a:buNone/>
              </a:pPr>
              <a:r>
                <a:rPr lang="pt-BR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2.  Existe uma diferença de mortalidade/casos confirmados de COVID-19 em cidades que se comunicam mais no Twitter do que aquelas que não se comunicam?</a:t>
              </a:r>
              <a:endParaRPr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04" name="Google Shape;304;gd90da42d43_2_1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888" y="1410276"/>
            <a:ext cx="11696700" cy="495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"/>
          <p:cNvSpPr txBox="1">
            <a:spLocks noGrp="1"/>
          </p:cNvSpPr>
          <p:nvPr>
            <p:ph type="title"/>
          </p:nvPr>
        </p:nvSpPr>
        <p:spPr>
          <a:xfrm>
            <a:off x="807154" y="802955"/>
            <a:ext cx="6317004" cy="1454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orbel"/>
              <a:buNone/>
            </a:pPr>
            <a:r>
              <a:rPr lang="pt-BR" sz="3600">
                <a:solidFill>
                  <a:srgbClr val="000000"/>
                </a:solidFill>
              </a:rPr>
              <a:t>Equipe</a:t>
            </a:r>
            <a:endParaRPr/>
          </a:p>
        </p:txBody>
      </p:sp>
      <p:graphicFrame>
        <p:nvGraphicFramePr>
          <p:cNvPr id="109" name="Google Shape;109;p2"/>
          <p:cNvGraphicFramePr/>
          <p:nvPr>
            <p:extLst>
              <p:ext uri="{D42A27DB-BD31-4B8C-83A1-F6EECF244321}">
                <p14:modId xmlns:p14="http://schemas.microsoft.com/office/powerpoint/2010/main" val="4278229270"/>
              </p:ext>
            </p:extLst>
          </p:nvPr>
        </p:nvGraphicFramePr>
        <p:xfrm>
          <a:off x="941247" y="1979951"/>
          <a:ext cx="7920000" cy="1752386"/>
        </p:xfrm>
        <a:graphic>
          <a:graphicData uri="http://schemas.openxmlformats.org/drawingml/2006/table">
            <a:tbl>
              <a:tblPr firstRow="1" bandRow="1">
                <a:noFill/>
                <a:tableStyleId>{DF60DC64-81FA-4C39-90F6-BBB1C4CEBFCC}</a:tableStyleId>
              </a:tblPr>
              <a:tblGrid>
                <a:gridCol w="3960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6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799" u="none" strike="noStrike" cap="none" dirty="0" err="1"/>
                        <a:t>Osmary</a:t>
                      </a:r>
                      <a:r>
                        <a:rPr lang="pt-BR" sz="1799" u="none" strike="noStrike" cap="none" dirty="0"/>
                        <a:t> Camila </a:t>
                      </a:r>
                      <a:r>
                        <a:rPr lang="pt-BR" sz="1799" u="none" strike="noStrike" cap="none" dirty="0" err="1"/>
                        <a:t>Bortoncello</a:t>
                      </a:r>
                      <a:r>
                        <a:rPr lang="pt-BR" sz="1799" u="none" strike="noStrike" cap="none" dirty="0"/>
                        <a:t> </a:t>
                      </a:r>
                      <a:r>
                        <a:rPr lang="pt-BR" sz="1799" u="none" strike="noStrike" cap="none" dirty="0" err="1"/>
                        <a:t>Glober</a:t>
                      </a:r>
                      <a:endParaRPr sz="1799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799"/>
                        <a:t>Jackson Cardoso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799"/>
                        <a:t>Mestrado em Computação Aplicada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799"/>
                        <a:buFont typeface="Calibri"/>
                        <a:buNone/>
                      </a:pPr>
                      <a:r>
                        <a:rPr lang="pt-BR" sz="1799" dirty="0"/>
                        <a:t>Mestrado em Computação Aplicada</a:t>
                      </a:r>
                      <a:endParaRPr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799" dirty="0"/>
                        <a:t>Visão Computacional e Reconhecimento de Padrões em Imagens</a:t>
                      </a: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799" dirty="0"/>
                        <a:t>Sistemas de Informação</a:t>
                      </a:r>
                      <a:endParaRPr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799"/>
                        <a:t>UTFPR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799" dirty="0"/>
                        <a:t>UTFPR</a:t>
                      </a:r>
                      <a:endParaRPr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10" name="Google Shape;110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253" y="5126382"/>
            <a:ext cx="1335456" cy="139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406625" y="4075800"/>
            <a:ext cx="2782200" cy="278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592125" y="5018800"/>
            <a:ext cx="2613720" cy="183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0" name="Google Shape;310;gd90da42d43_0_78"/>
          <p:cNvGrpSpPr/>
          <p:nvPr/>
        </p:nvGrpSpPr>
        <p:grpSpPr>
          <a:xfrm>
            <a:off x="-39" y="37"/>
            <a:ext cx="12188918" cy="6857950"/>
            <a:chOff x="1025833" y="-1514998"/>
            <a:chExt cx="8976300" cy="2037600"/>
          </a:xfrm>
        </p:grpSpPr>
        <p:sp>
          <p:nvSpPr>
            <p:cNvPr id="311" name="Google Shape;311;gd90da42d43_0_78"/>
            <p:cNvSpPr/>
            <p:nvPr/>
          </p:nvSpPr>
          <p:spPr>
            <a:xfrm>
              <a:off x="1025833" y="-1514998"/>
              <a:ext cx="8976300" cy="2037600"/>
            </a:xfrm>
            <a:prstGeom prst="rect">
              <a:avLst/>
            </a:prstGeom>
            <a:solidFill>
              <a:schemeClr val="dk2"/>
            </a:solidFill>
            <a:ln w="1905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gd90da42d43_0_78"/>
            <p:cNvSpPr txBox="1"/>
            <p:nvPr/>
          </p:nvSpPr>
          <p:spPr>
            <a:xfrm>
              <a:off x="1446732" y="-1115701"/>
              <a:ext cx="8134500" cy="1239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6200" tIns="76200" rIns="76200" bIns="762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Calibri"/>
                <a:buNone/>
              </a:pPr>
              <a:r>
                <a:rPr lang="pt-BR" sz="53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3. Quais as palavras mais utilizadas pelas prefeituras nos tweets quando tivemos um </a:t>
              </a:r>
              <a:r>
                <a:rPr lang="pt-BR" sz="5300" u="sng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aumento</a:t>
              </a:r>
              <a:r>
                <a:rPr lang="pt-BR" sz="53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no número de casos confirmados/óbitos?</a:t>
              </a:r>
              <a:endParaRPr sz="5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8" name="Google Shape;318;gd90da42d43_0_106"/>
          <p:cNvGrpSpPr/>
          <p:nvPr/>
        </p:nvGrpSpPr>
        <p:grpSpPr>
          <a:xfrm>
            <a:off x="1429002" y="-3"/>
            <a:ext cx="9330864" cy="853754"/>
            <a:chOff x="534034" y="-1514998"/>
            <a:chExt cx="8976300" cy="2037600"/>
          </a:xfrm>
        </p:grpSpPr>
        <p:sp>
          <p:nvSpPr>
            <p:cNvPr id="319" name="Google Shape;319;gd90da42d43_0_106"/>
            <p:cNvSpPr/>
            <p:nvPr/>
          </p:nvSpPr>
          <p:spPr>
            <a:xfrm>
              <a:off x="534034" y="-1514998"/>
              <a:ext cx="8976300" cy="2037600"/>
            </a:xfrm>
            <a:prstGeom prst="rect">
              <a:avLst/>
            </a:prstGeom>
            <a:solidFill>
              <a:schemeClr val="dk2"/>
            </a:solidFill>
            <a:ln w="1905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gd90da42d43_0_106"/>
            <p:cNvSpPr txBox="1"/>
            <p:nvPr/>
          </p:nvSpPr>
          <p:spPr>
            <a:xfrm>
              <a:off x="699906" y="-1135694"/>
              <a:ext cx="8667300" cy="116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6200" tIns="76200" rIns="76200" bIns="762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Calibri"/>
                <a:buNone/>
              </a:pPr>
              <a:r>
                <a:rPr lang="pt-BR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3. Quais as palavras mais utilizadas pelas prefeituras nos tweets quando tivemos um aumento no número de casos confirmados/óbitos?</a:t>
              </a:r>
              <a:endParaRPr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21" name="Google Shape;321;gd90da42d43_0_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81825"/>
            <a:ext cx="7795150" cy="2914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gd90da42d43_0_1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87125" y="3796400"/>
            <a:ext cx="8101701" cy="306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8" name="Google Shape;328;gd90da42d43_0_135"/>
          <p:cNvGrpSpPr/>
          <p:nvPr/>
        </p:nvGrpSpPr>
        <p:grpSpPr>
          <a:xfrm>
            <a:off x="1429002" y="-3"/>
            <a:ext cx="9330864" cy="853754"/>
            <a:chOff x="534034" y="-1514998"/>
            <a:chExt cx="8976300" cy="2037600"/>
          </a:xfrm>
        </p:grpSpPr>
        <p:sp>
          <p:nvSpPr>
            <p:cNvPr id="329" name="Google Shape;329;gd90da42d43_0_135"/>
            <p:cNvSpPr/>
            <p:nvPr/>
          </p:nvSpPr>
          <p:spPr>
            <a:xfrm>
              <a:off x="534034" y="-1514998"/>
              <a:ext cx="8976300" cy="2037600"/>
            </a:xfrm>
            <a:prstGeom prst="rect">
              <a:avLst/>
            </a:prstGeom>
            <a:solidFill>
              <a:schemeClr val="dk2"/>
            </a:solidFill>
            <a:ln w="1905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gd90da42d43_0_135"/>
            <p:cNvSpPr txBox="1"/>
            <p:nvPr/>
          </p:nvSpPr>
          <p:spPr>
            <a:xfrm>
              <a:off x="699906" y="-1135694"/>
              <a:ext cx="8667300" cy="116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6200" tIns="76200" rIns="76200" bIns="762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Calibri"/>
                <a:buNone/>
              </a:pPr>
              <a:r>
                <a:rPr lang="pt-BR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3. Quais as palavras mais utilizadas pelas prefeituras nos tweets quando tivemos um aumento no número de casos confirmados/óbitos?</a:t>
              </a:r>
              <a:endParaRPr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31" name="Google Shape;331;gd90da42d43_0_135"/>
          <p:cNvSpPr txBox="1"/>
          <p:nvPr/>
        </p:nvSpPr>
        <p:spPr>
          <a:xfrm>
            <a:off x="2738788" y="1087013"/>
            <a:ext cx="69069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pt-BR" sz="2500"/>
              <a:t>Palavras utilizadas em geral</a:t>
            </a:r>
            <a:endParaRPr sz="2500"/>
          </a:p>
        </p:txBody>
      </p:sp>
      <p:pic>
        <p:nvPicPr>
          <p:cNvPr id="332" name="Google Shape;332;gd90da42d43_0_1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470225" y="2027775"/>
            <a:ext cx="4705350" cy="4429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gd90da42d43_0_1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33378" y="2356200"/>
            <a:ext cx="5311050" cy="4012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9" name="Google Shape;339;gd90da42d43_0_150"/>
          <p:cNvGrpSpPr/>
          <p:nvPr/>
        </p:nvGrpSpPr>
        <p:grpSpPr>
          <a:xfrm>
            <a:off x="1429002" y="-3"/>
            <a:ext cx="9330864" cy="853754"/>
            <a:chOff x="534034" y="-1514998"/>
            <a:chExt cx="8976300" cy="2037600"/>
          </a:xfrm>
        </p:grpSpPr>
        <p:sp>
          <p:nvSpPr>
            <p:cNvPr id="340" name="Google Shape;340;gd90da42d43_0_150"/>
            <p:cNvSpPr/>
            <p:nvPr/>
          </p:nvSpPr>
          <p:spPr>
            <a:xfrm>
              <a:off x="534034" y="-1514998"/>
              <a:ext cx="8976300" cy="2037600"/>
            </a:xfrm>
            <a:prstGeom prst="rect">
              <a:avLst/>
            </a:prstGeom>
            <a:solidFill>
              <a:schemeClr val="dk2"/>
            </a:solidFill>
            <a:ln w="1905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gd90da42d43_0_150"/>
            <p:cNvSpPr txBox="1"/>
            <p:nvPr/>
          </p:nvSpPr>
          <p:spPr>
            <a:xfrm>
              <a:off x="699906" y="-1135694"/>
              <a:ext cx="8667300" cy="116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6200" tIns="76200" rIns="76200" bIns="762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Calibri"/>
                <a:buNone/>
              </a:pPr>
              <a:r>
                <a:rPr lang="pt-BR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3. Quais as palavras mais utilizadas pelas prefeituras nos tweets quando tivemos um aumento no número de casos confirmados/óbitos?</a:t>
              </a:r>
              <a:endParaRPr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45" name="Google Shape;345;gd90da42d43_0_1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532613" y="1563237"/>
            <a:ext cx="2751925" cy="267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gd90da42d43_0_1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4307147" y="1123785"/>
            <a:ext cx="2898625" cy="3699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gd90da42d43_0_1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5400000">
            <a:off x="8693962" y="1613988"/>
            <a:ext cx="3068475" cy="281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gd90da42d43_0_1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2935" y="4356358"/>
            <a:ext cx="2997104" cy="227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gd90da42d43_0_15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699211" y="4429707"/>
            <a:ext cx="2814087" cy="2130578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gd90da42d43_0_15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820752" y="4587700"/>
            <a:ext cx="2914875" cy="2206725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gd90da42d43_0_150"/>
          <p:cNvSpPr txBox="1"/>
          <p:nvPr/>
        </p:nvSpPr>
        <p:spPr>
          <a:xfrm>
            <a:off x="1287256" y="687011"/>
            <a:ext cx="2346600" cy="800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1800"/>
              </a:spcBef>
              <a:spcAft>
                <a:spcPts val="0"/>
              </a:spcAft>
              <a:buNone/>
            </a:pPr>
            <a:r>
              <a:rPr lang="pt-BR" sz="25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ES</a:t>
            </a:r>
            <a:endParaRPr sz="25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43" name="Google Shape;343;gd90da42d43_0_150"/>
          <p:cNvSpPr txBox="1"/>
          <p:nvPr/>
        </p:nvSpPr>
        <p:spPr>
          <a:xfrm>
            <a:off x="4921112" y="716723"/>
            <a:ext cx="2346600" cy="800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1800"/>
              </a:spcBef>
              <a:spcAft>
                <a:spcPts val="0"/>
              </a:spcAft>
              <a:buNone/>
            </a:pPr>
            <a:r>
              <a:rPr lang="pt-BR" sz="25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MG</a:t>
            </a:r>
            <a:endParaRPr sz="25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44" name="Google Shape;344;gd90da42d43_0_150"/>
          <p:cNvSpPr txBox="1"/>
          <p:nvPr/>
        </p:nvSpPr>
        <p:spPr>
          <a:xfrm>
            <a:off x="9104889" y="735096"/>
            <a:ext cx="2346600" cy="800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1800"/>
              </a:spcBef>
              <a:spcAft>
                <a:spcPts val="0"/>
              </a:spcAft>
              <a:buNone/>
            </a:pPr>
            <a:r>
              <a:rPr lang="pt-BR" sz="25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PB</a:t>
            </a:r>
            <a:endParaRPr sz="25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6" name="Google Shape;356;gd90da42d43_1_6"/>
          <p:cNvGrpSpPr/>
          <p:nvPr/>
        </p:nvGrpSpPr>
        <p:grpSpPr>
          <a:xfrm>
            <a:off x="1429002" y="-3"/>
            <a:ext cx="9330864" cy="853754"/>
            <a:chOff x="534034" y="-1514998"/>
            <a:chExt cx="8976300" cy="2037600"/>
          </a:xfrm>
        </p:grpSpPr>
        <p:sp>
          <p:nvSpPr>
            <p:cNvPr id="357" name="Google Shape;357;gd90da42d43_1_6"/>
            <p:cNvSpPr/>
            <p:nvPr/>
          </p:nvSpPr>
          <p:spPr>
            <a:xfrm>
              <a:off x="534034" y="-1514998"/>
              <a:ext cx="8976300" cy="2037600"/>
            </a:xfrm>
            <a:prstGeom prst="rect">
              <a:avLst/>
            </a:prstGeom>
            <a:solidFill>
              <a:schemeClr val="dk2"/>
            </a:solidFill>
            <a:ln w="1905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gd90da42d43_1_6"/>
            <p:cNvSpPr txBox="1"/>
            <p:nvPr/>
          </p:nvSpPr>
          <p:spPr>
            <a:xfrm>
              <a:off x="699906" y="-1135694"/>
              <a:ext cx="8667300" cy="116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6200" tIns="76200" rIns="76200" bIns="762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Calibri"/>
                <a:buNone/>
              </a:pPr>
              <a:r>
                <a:rPr lang="pt-BR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3. Quais as palavras mais utilizadas pelas prefeituras nos tweets quando tivemos um aumento no número de casos confirmados/óbitos?</a:t>
              </a:r>
              <a:endParaRPr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62" name="Google Shape;362;gd90da42d43_1_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335151" y="1475525"/>
            <a:ext cx="3195200" cy="3090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gd90da42d43_1_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4462875" y="1605225"/>
            <a:ext cx="3033000" cy="286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gd90da42d43_1_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5400000">
            <a:off x="8727838" y="1408412"/>
            <a:ext cx="3047225" cy="296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gd90da42d43_1_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84670" y="4630368"/>
            <a:ext cx="2652025" cy="199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gd90da42d43_1_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79369" y="4619544"/>
            <a:ext cx="2653772" cy="1997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gd90da42d43_1_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870837" y="4379030"/>
            <a:ext cx="2779375" cy="2108700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gd90da42d43_1_6"/>
          <p:cNvSpPr txBox="1"/>
          <p:nvPr/>
        </p:nvSpPr>
        <p:spPr>
          <a:xfrm>
            <a:off x="9087224" y="622960"/>
            <a:ext cx="2346600" cy="800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1800"/>
              </a:spcBef>
              <a:spcAft>
                <a:spcPts val="0"/>
              </a:spcAft>
              <a:buNone/>
            </a:pPr>
            <a:r>
              <a:rPr lang="pt-BR" sz="25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RJ</a:t>
            </a:r>
            <a:endParaRPr sz="25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60" name="Google Shape;360;gd90da42d43_1_6"/>
          <p:cNvSpPr txBox="1"/>
          <p:nvPr/>
        </p:nvSpPr>
        <p:spPr>
          <a:xfrm>
            <a:off x="937382" y="622959"/>
            <a:ext cx="2346600" cy="800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1800"/>
              </a:spcBef>
              <a:spcAft>
                <a:spcPts val="0"/>
              </a:spcAft>
              <a:buNone/>
            </a:pPr>
            <a:r>
              <a:rPr lang="pt-BR" sz="25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PE</a:t>
            </a:r>
            <a:endParaRPr sz="25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61" name="Google Shape;361;gd90da42d43_1_6"/>
          <p:cNvSpPr txBox="1"/>
          <p:nvPr/>
        </p:nvSpPr>
        <p:spPr>
          <a:xfrm>
            <a:off x="4932955" y="622959"/>
            <a:ext cx="2346600" cy="800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1800"/>
              </a:spcBef>
              <a:spcAft>
                <a:spcPts val="0"/>
              </a:spcAft>
              <a:buNone/>
            </a:pPr>
            <a:r>
              <a:rPr lang="pt-BR" sz="25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PR</a:t>
            </a:r>
            <a:endParaRPr sz="25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3" name="Google Shape;373;gd90da42d43_2_2"/>
          <p:cNvGrpSpPr/>
          <p:nvPr/>
        </p:nvGrpSpPr>
        <p:grpSpPr>
          <a:xfrm>
            <a:off x="1429002" y="-3"/>
            <a:ext cx="9330864" cy="853754"/>
            <a:chOff x="534034" y="-1514998"/>
            <a:chExt cx="8976300" cy="2037600"/>
          </a:xfrm>
        </p:grpSpPr>
        <p:sp>
          <p:nvSpPr>
            <p:cNvPr id="374" name="Google Shape;374;gd90da42d43_2_2"/>
            <p:cNvSpPr/>
            <p:nvPr/>
          </p:nvSpPr>
          <p:spPr>
            <a:xfrm>
              <a:off x="534034" y="-1514998"/>
              <a:ext cx="8976300" cy="2037600"/>
            </a:xfrm>
            <a:prstGeom prst="rect">
              <a:avLst/>
            </a:prstGeom>
            <a:solidFill>
              <a:schemeClr val="dk2"/>
            </a:solidFill>
            <a:ln w="1905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gd90da42d43_2_2"/>
            <p:cNvSpPr txBox="1"/>
            <p:nvPr/>
          </p:nvSpPr>
          <p:spPr>
            <a:xfrm>
              <a:off x="699906" y="-1135694"/>
              <a:ext cx="8667300" cy="116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6200" tIns="76200" rIns="76200" bIns="762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Calibri"/>
                <a:buNone/>
              </a:pPr>
              <a:r>
                <a:rPr lang="pt-BR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3. Quais as palavras mais utilizadas pelas prefeituras nos tweets quando tivemos um aumento no número de casos confirmados/óbitos?</a:t>
              </a:r>
              <a:endParaRPr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78" name="Google Shape;378;gd90da42d43_2_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708087" y="1423863"/>
            <a:ext cx="3032325" cy="303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gd90da42d43_2_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4552350" y="1171637"/>
            <a:ext cx="3180400" cy="338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gd90da42d43_2_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5400000">
            <a:off x="8719051" y="1358755"/>
            <a:ext cx="2587324" cy="2942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gd90da42d43_2_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5099" y="4596349"/>
            <a:ext cx="2711725" cy="202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gd90da42d43_2_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48500" y="4460864"/>
            <a:ext cx="3038301" cy="230034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gd90da42d43_2_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554968" y="4319850"/>
            <a:ext cx="3173404" cy="2393851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gd90da42d43_2_2"/>
          <p:cNvSpPr txBox="1"/>
          <p:nvPr/>
        </p:nvSpPr>
        <p:spPr>
          <a:xfrm>
            <a:off x="887661" y="657667"/>
            <a:ext cx="2346600" cy="800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1800"/>
              </a:spcBef>
              <a:spcAft>
                <a:spcPts val="0"/>
              </a:spcAft>
              <a:buNone/>
            </a:pPr>
            <a:r>
              <a:rPr lang="pt-BR" sz="25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RS</a:t>
            </a:r>
            <a:endParaRPr sz="25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77" name="Google Shape;377;gd90da42d43_2_2"/>
          <p:cNvSpPr txBox="1"/>
          <p:nvPr/>
        </p:nvSpPr>
        <p:spPr>
          <a:xfrm>
            <a:off x="8837261" y="626660"/>
            <a:ext cx="2346600" cy="800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1800"/>
              </a:spcBef>
              <a:spcAft>
                <a:spcPts val="0"/>
              </a:spcAft>
              <a:buNone/>
            </a:pPr>
            <a:r>
              <a:rPr lang="pt-BR" sz="25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SP</a:t>
            </a:r>
            <a:endParaRPr sz="25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83" name="Google Shape;383;gd90da42d43_2_2"/>
          <p:cNvSpPr txBox="1"/>
          <p:nvPr/>
        </p:nvSpPr>
        <p:spPr>
          <a:xfrm>
            <a:off x="4932955" y="630087"/>
            <a:ext cx="2346600" cy="800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1800"/>
              </a:spcBef>
              <a:spcAft>
                <a:spcPts val="0"/>
              </a:spcAft>
              <a:buNone/>
            </a:pPr>
            <a:r>
              <a:rPr lang="pt-BR" sz="25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SC</a:t>
            </a:r>
            <a:endParaRPr sz="25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0" name="Google Shape;390;gd90da42d43_0_85"/>
          <p:cNvGrpSpPr/>
          <p:nvPr/>
        </p:nvGrpSpPr>
        <p:grpSpPr>
          <a:xfrm>
            <a:off x="-39" y="37"/>
            <a:ext cx="12188918" cy="6857950"/>
            <a:chOff x="1025833" y="-1514998"/>
            <a:chExt cx="8976300" cy="2037600"/>
          </a:xfrm>
        </p:grpSpPr>
        <p:sp>
          <p:nvSpPr>
            <p:cNvPr id="391" name="Google Shape;391;gd90da42d43_0_85"/>
            <p:cNvSpPr/>
            <p:nvPr/>
          </p:nvSpPr>
          <p:spPr>
            <a:xfrm>
              <a:off x="1025833" y="-1514998"/>
              <a:ext cx="8976300" cy="2037600"/>
            </a:xfrm>
            <a:prstGeom prst="rect">
              <a:avLst/>
            </a:prstGeom>
            <a:solidFill>
              <a:schemeClr val="dk2"/>
            </a:solidFill>
            <a:ln w="1905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gd90da42d43_0_85"/>
            <p:cNvSpPr txBox="1"/>
            <p:nvPr/>
          </p:nvSpPr>
          <p:spPr>
            <a:xfrm>
              <a:off x="1473741" y="-1115701"/>
              <a:ext cx="8080500" cy="1239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6200" tIns="76200" rIns="76200" bIns="762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Calibri"/>
                <a:buNone/>
              </a:pPr>
              <a:r>
                <a:rPr lang="pt-BR" sz="53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4. Quais as palavras mais utilizadas pelas prefeituras nos tweets quando houve a </a:t>
              </a:r>
              <a:r>
                <a:rPr lang="pt-BR" sz="5300" u="sng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diminuição</a:t>
              </a:r>
              <a:r>
                <a:rPr lang="pt-BR" sz="53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dos casos confirmados/óbitos? </a:t>
              </a:r>
              <a:endParaRPr sz="53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8" name="Google Shape;398;gd90da42d43_0_118"/>
          <p:cNvGrpSpPr/>
          <p:nvPr/>
        </p:nvGrpSpPr>
        <p:grpSpPr>
          <a:xfrm>
            <a:off x="1429002" y="-3"/>
            <a:ext cx="9330864" cy="853754"/>
            <a:chOff x="534034" y="-1514998"/>
            <a:chExt cx="8976300" cy="2037600"/>
          </a:xfrm>
        </p:grpSpPr>
        <p:sp>
          <p:nvSpPr>
            <p:cNvPr id="399" name="Google Shape;399;gd90da42d43_0_118"/>
            <p:cNvSpPr/>
            <p:nvPr/>
          </p:nvSpPr>
          <p:spPr>
            <a:xfrm>
              <a:off x="534034" y="-1514998"/>
              <a:ext cx="8976300" cy="2037600"/>
            </a:xfrm>
            <a:prstGeom prst="rect">
              <a:avLst/>
            </a:prstGeom>
            <a:solidFill>
              <a:schemeClr val="dk2"/>
            </a:solidFill>
            <a:ln w="1905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gd90da42d43_0_118"/>
            <p:cNvSpPr txBox="1"/>
            <p:nvPr/>
          </p:nvSpPr>
          <p:spPr>
            <a:xfrm>
              <a:off x="699906" y="-1135694"/>
              <a:ext cx="8667300" cy="116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6200" tIns="76200" rIns="76200" bIns="762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Calibri"/>
                <a:buNone/>
              </a:pPr>
              <a:r>
                <a:rPr lang="pt-BR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4. Quais as palavras mais utilizadas pelas prefeituras nos tweets quando houve a diminuição dos casos confirmados/óbitos?</a:t>
              </a:r>
              <a:endParaRPr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401" name="Google Shape;401;gd90da42d43_0_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53750"/>
            <a:ext cx="7791875" cy="292365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  <p:pic>
        <p:nvPicPr>
          <p:cNvPr id="402" name="Google Shape;402;gd90da42d43_0_1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27325" y="3777400"/>
            <a:ext cx="7961500" cy="298730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8" name="Google Shape;408;gd90da42d43_2_34"/>
          <p:cNvGrpSpPr/>
          <p:nvPr/>
        </p:nvGrpSpPr>
        <p:grpSpPr>
          <a:xfrm>
            <a:off x="1429002" y="-3"/>
            <a:ext cx="9330864" cy="853754"/>
            <a:chOff x="534034" y="-1514998"/>
            <a:chExt cx="8976300" cy="2037600"/>
          </a:xfrm>
        </p:grpSpPr>
        <p:sp>
          <p:nvSpPr>
            <p:cNvPr id="409" name="Google Shape;409;gd90da42d43_2_34"/>
            <p:cNvSpPr/>
            <p:nvPr/>
          </p:nvSpPr>
          <p:spPr>
            <a:xfrm>
              <a:off x="534034" y="-1514998"/>
              <a:ext cx="8976300" cy="2037600"/>
            </a:xfrm>
            <a:prstGeom prst="rect">
              <a:avLst/>
            </a:prstGeom>
            <a:solidFill>
              <a:schemeClr val="dk2"/>
            </a:solidFill>
            <a:ln w="1905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gd90da42d43_2_34"/>
            <p:cNvSpPr txBox="1"/>
            <p:nvPr/>
          </p:nvSpPr>
          <p:spPr>
            <a:xfrm>
              <a:off x="699906" y="-1135694"/>
              <a:ext cx="8667300" cy="116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6200" tIns="76200" rIns="76200" bIns="76200" anchor="ctr" anchorCtr="0">
              <a:noAutofit/>
            </a:bodyPr>
            <a:lstStyle/>
            <a:p>
              <a:pPr marL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Calibri"/>
                <a:buNone/>
              </a:pPr>
              <a:r>
                <a:rPr lang="pt-BR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4.  Quais as palavras mais utilizadas pelas prefeituras nos tweets quando houve a diminuição dos casos confirmados/óbitos?</a:t>
              </a:r>
              <a:endParaRPr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11" name="Google Shape;411;gd90da42d43_2_34"/>
          <p:cNvSpPr txBox="1"/>
          <p:nvPr/>
        </p:nvSpPr>
        <p:spPr>
          <a:xfrm>
            <a:off x="2640975" y="1075350"/>
            <a:ext cx="69069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pt-BR" sz="2500"/>
              <a:t>Palavras utilizadas em geral</a:t>
            </a:r>
            <a:endParaRPr sz="2500"/>
          </a:p>
        </p:txBody>
      </p:sp>
      <p:pic>
        <p:nvPicPr>
          <p:cNvPr id="412" name="Google Shape;412;gd90da42d43_2_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740225" y="1716925"/>
            <a:ext cx="4364697" cy="4663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gd90da42d43_2_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4425" y="2212775"/>
            <a:ext cx="5263851" cy="3962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9" name="Google Shape;419;gd90da42d43_2_44"/>
          <p:cNvGrpSpPr/>
          <p:nvPr/>
        </p:nvGrpSpPr>
        <p:grpSpPr>
          <a:xfrm>
            <a:off x="1429002" y="-3"/>
            <a:ext cx="9330864" cy="853754"/>
            <a:chOff x="534034" y="-1514998"/>
            <a:chExt cx="8976300" cy="2037600"/>
          </a:xfrm>
        </p:grpSpPr>
        <p:sp>
          <p:nvSpPr>
            <p:cNvPr id="420" name="Google Shape;420;gd90da42d43_2_44"/>
            <p:cNvSpPr/>
            <p:nvPr/>
          </p:nvSpPr>
          <p:spPr>
            <a:xfrm>
              <a:off x="534034" y="-1514998"/>
              <a:ext cx="8976300" cy="2037600"/>
            </a:xfrm>
            <a:prstGeom prst="rect">
              <a:avLst/>
            </a:prstGeom>
            <a:solidFill>
              <a:schemeClr val="dk2"/>
            </a:solidFill>
            <a:ln w="1905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gd90da42d43_2_44"/>
            <p:cNvSpPr txBox="1"/>
            <p:nvPr/>
          </p:nvSpPr>
          <p:spPr>
            <a:xfrm>
              <a:off x="699906" y="-1135694"/>
              <a:ext cx="8667300" cy="116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6200" tIns="76200" rIns="76200" bIns="76200" anchor="ctr" anchorCtr="0">
              <a:noAutofit/>
            </a:bodyPr>
            <a:lstStyle/>
            <a:p>
              <a:pPr marL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Calibri"/>
                <a:buNone/>
              </a:pPr>
              <a:r>
                <a:rPr lang="pt-BR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4.  Quais as palavras mais utilizadas pelas prefeituras nos tweets quando houve a diminuição dos casos confirmados/óbitos?</a:t>
              </a:r>
              <a:endParaRPr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425" name="Google Shape;425;gd90da42d43_2_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791338" y="1515086"/>
            <a:ext cx="2940500" cy="3129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gd90da42d43_2_44"/>
          <p:cNvPicPr preferRelativeResize="0"/>
          <p:nvPr/>
        </p:nvPicPr>
        <p:blipFill rotWithShape="1">
          <a:blip r:embed="rId4">
            <a:alphaModFix/>
          </a:blip>
          <a:srcRect l="2429"/>
          <a:stretch/>
        </p:blipFill>
        <p:spPr>
          <a:xfrm rot="5400000">
            <a:off x="4723738" y="1194200"/>
            <a:ext cx="3061325" cy="346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gd90da42d43_2_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5400000">
            <a:off x="8659001" y="1456425"/>
            <a:ext cx="2856449" cy="280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" name="Google Shape;428;gd90da42d43_2_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93168" y="4494138"/>
            <a:ext cx="2870462" cy="2157537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gd90da42d43_2_4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56798" y="4415601"/>
            <a:ext cx="3072841" cy="231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gd90da42d43_2_4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322807" y="4416425"/>
            <a:ext cx="3072850" cy="2312981"/>
          </a:xfrm>
          <a:prstGeom prst="rect">
            <a:avLst/>
          </a:prstGeom>
          <a:noFill/>
          <a:ln>
            <a:noFill/>
          </a:ln>
        </p:spPr>
      </p:pic>
      <p:sp>
        <p:nvSpPr>
          <p:cNvPr id="422" name="Google Shape;422;gd90da42d43_2_44"/>
          <p:cNvSpPr txBox="1"/>
          <p:nvPr/>
        </p:nvSpPr>
        <p:spPr>
          <a:xfrm>
            <a:off x="1287256" y="793664"/>
            <a:ext cx="2346600" cy="800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1800"/>
              </a:spcBef>
              <a:spcAft>
                <a:spcPts val="0"/>
              </a:spcAft>
              <a:buNone/>
            </a:pPr>
            <a:r>
              <a:rPr lang="pt-BR" sz="25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MG</a:t>
            </a:r>
            <a:endParaRPr sz="25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23" name="Google Shape;423;gd90da42d43_2_44"/>
          <p:cNvSpPr txBox="1"/>
          <p:nvPr/>
        </p:nvSpPr>
        <p:spPr>
          <a:xfrm>
            <a:off x="4921112" y="743194"/>
            <a:ext cx="2346600" cy="800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1800"/>
              </a:spcBef>
              <a:spcAft>
                <a:spcPts val="0"/>
              </a:spcAft>
              <a:buNone/>
            </a:pPr>
            <a:r>
              <a:rPr lang="pt-BR" sz="25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PB</a:t>
            </a:r>
            <a:endParaRPr sz="25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24" name="Google Shape;424;gd90da42d43_2_44"/>
          <p:cNvSpPr txBox="1"/>
          <p:nvPr/>
        </p:nvSpPr>
        <p:spPr>
          <a:xfrm>
            <a:off x="8554968" y="724162"/>
            <a:ext cx="2346600" cy="800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1800"/>
              </a:spcBef>
              <a:spcAft>
                <a:spcPts val="0"/>
              </a:spcAft>
              <a:buNone/>
            </a:pPr>
            <a:r>
              <a:rPr lang="pt-BR" sz="250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PE</a:t>
            </a:r>
            <a:endParaRPr sz="250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4"/>
          <p:cNvSpPr/>
          <p:nvPr/>
        </p:nvSpPr>
        <p:spPr>
          <a:xfrm>
            <a:off x="5707418" y="0"/>
            <a:ext cx="6481407" cy="6858000"/>
          </a:xfrm>
          <a:prstGeom prst="rect">
            <a:avLst/>
          </a:prstGeom>
          <a:gradFill>
            <a:gsLst>
              <a:gs pos="0">
                <a:schemeClr val="accent2"/>
              </a:gs>
              <a:gs pos="25000">
                <a:schemeClr val="accent2"/>
              </a:gs>
              <a:gs pos="94000">
                <a:schemeClr val="accent1"/>
              </a:gs>
              <a:gs pos="100000">
                <a:schemeClr val="accent1"/>
              </a:gs>
            </a:gsLst>
            <a:lin ang="4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8" name="Google Shape;118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8882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4"/>
          <p:cNvSpPr txBox="1">
            <a:spLocks noGrp="1"/>
          </p:cNvSpPr>
          <p:nvPr>
            <p:ph type="title"/>
          </p:nvPr>
        </p:nvSpPr>
        <p:spPr>
          <a:xfrm>
            <a:off x="803604" y="104905"/>
            <a:ext cx="6317100" cy="14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orbel"/>
              <a:buNone/>
            </a:pPr>
            <a:r>
              <a:rPr lang="pt-BR" sz="3600">
                <a:solidFill>
                  <a:srgbClr val="000000"/>
                </a:solidFill>
              </a:rPr>
              <a:t>Descrição</a:t>
            </a:r>
            <a:endParaRPr/>
          </a:p>
        </p:txBody>
      </p:sp>
      <p:sp>
        <p:nvSpPr>
          <p:cNvPr id="120" name="Google Shape;120;p4"/>
          <p:cNvSpPr txBox="1">
            <a:spLocks noGrp="1"/>
          </p:cNvSpPr>
          <p:nvPr>
            <p:ph type="body" idx="1"/>
          </p:nvPr>
        </p:nvSpPr>
        <p:spPr>
          <a:xfrm>
            <a:off x="803600" y="1287548"/>
            <a:ext cx="4649400" cy="21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2400"/>
              <a:buNone/>
            </a:pPr>
            <a:r>
              <a:rPr lang="pt-BR" sz="2000">
                <a:solidFill>
                  <a:srgbClr val="000000"/>
                </a:solidFill>
              </a:rPr>
              <a:t>O presente trabalho pretende extrair dados dos perfis das prefeituras do Brasil na rede social Twitter, focando nas capitais e comparar com o número de casos por município, analisando se a comunicação feita pelas prefeituras têm alguma relação no aumento de casos da COVID-19.</a:t>
            </a:r>
            <a:endParaRPr/>
          </a:p>
        </p:txBody>
      </p:sp>
      <p:sp>
        <p:nvSpPr>
          <p:cNvPr id="121" name="Google Shape;121;p4"/>
          <p:cNvSpPr/>
          <p:nvPr/>
        </p:nvSpPr>
        <p:spPr>
          <a:xfrm>
            <a:off x="6088050" y="2960687"/>
            <a:ext cx="2668053" cy="2668748"/>
          </a:xfrm>
          <a:prstGeom prst="ellipse">
            <a:avLst/>
          </a:prstGeom>
          <a:solidFill>
            <a:srgbClr val="FFFFFF"/>
          </a:solidFill>
          <a:ln w="127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p4"/>
          <p:cNvSpPr/>
          <p:nvPr/>
        </p:nvSpPr>
        <p:spPr>
          <a:xfrm>
            <a:off x="8154889" y="2"/>
            <a:ext cx="4033936" cy="3428147"/>
          </a:xfrm>
          <a:custGeom>
            <a:avLst/>
            <a:gdLst/>
            <a:ahLst/>
            <a:cxnLst/>
            <a:rect l="l" t="t" r="r" b="b"/>
            <a:pathLst>
              <a:path w="4034987" h="3428147" extrusionOk="0">
                <a:moveTo>
                  <a:pt x="350825" y="0"/>
                </a:moveTo>
                <a:lnTo>
                  <a:pt x="4034987" y="0"/>
                </a:lnTo>
                <a:lnTo>
                  <a:pt x="4034987" y="2505205"/>
                </a:lnTo>
                <a:lnTo>
                  <a:pt x="3951822" y="2616420"/>
                </a:lnTo>
                <a:cubicBezTo>
                  <a:pt x="3542699" y="3112162"/>
                  <a:pt x="2923546" y="3428147"/>
                  <a:pt x="2230590" y="3428147"/>
                </a:cubicBezTo>
                <a:cubicBezTo>
                  <a:pt x="998669" y="3428147"/>
                  <a:pt x="0" y="2429478"/>
                  <a:pt x="0" y="1197557"/>
                </a:cubicBezTo>
                <a:cubicBezTo>
                  <a:pt x="0" y="812582"/>
                  <a:pt x="97526" y="450385"/>
                  <a:pt x="269220" y="134326"/>
                </a:cubicBezTo>
                <a:close/>
              </a:path>
            </a:pathLst>
          </a:custGeom>
          <a:solidFill>
            <a:srgbClr val="FFFFFF"/>
          </a:solidFill>
          <a:ln w="127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3" name="Google Shape;123;p4" descr="Logotipo, Ícone&#10;&#10;Descrição gerada automaticament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145273" y="210817"/>
            <a:ext cx="2429582" cy="24295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4" descr="Ícone, Código QR&#10;&#10;Descrição gerada automaticament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611978" y="3478741"/>
            <a:ext cx="1606964" cy="1606964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4"/>
          <p:cNvSpPr/>
          <p:nvPr/>
        </p:nvSpPr>
        <p:spPr>
          <a:xfrm>
            <a:off x="9056771" y="4258570"/>
            <a:ext cx="3132054" cy="2599430"/>
          </a:xfrm>
          <a:custGeom>
            <a:avLst/>
            <a:gdLst/>
            <a:ahLst/>
            <a:cxnLst/>
            <a:rect l="l" t="t" r="r" b="b"/>
            <a:pathLst>
              <a:path w="3061881" h="2540529" extrusionOk="0">
                <a:moveTo>
                  <a:pt x="1612418" y="0"/>
                </a:moveTo>
                <a:cubicBezTo>
                  <a:pt x="2224646" y="0"/>
                  <a:pt x="2757180" y="341213"/>
                  <a:pt x="3030226" y="843844"/>
                </a:cubicBezTo>
                <a:lnTo>
                  <a:pt x="3061881" y="909556"/>
                </a:lnTo>
                <a:lnTo>
                  <a:pt x="3061881" y="2315281"/>
                </a:lnTo>
                <a:lnTo>
                  <a:pt x="3030226" y="2380992"/>
                </a:lnTo>
                <a:cubicBezTo>
                  <a:pt x="3005404" y="2426686"/>
                  <a:pt x="2978437" y="2471046"/>
                  <a:pt x="2949460" y="2513937"/>
                </a:cubicBezTo>
                <a:lnTo>
                  <a:pt x="2929575" y="2540529"/>
                </a:lnTo>
                <a:lnTo>
                  <a:pt x="295261" y="2540529"/>
                </a:lnTo>
                <a:lnTo>
                  <a:pt x="275376" y="2513937"/>
                </a:lnTo>
                <a:cubicBezTo>
                  <a:pt x="101518" y="2256593"/>
                  <a:pt x="0" y="1946361"/>
                  <a:pt x="0" y="1612418"/>
                </a:cubicBezTo>
                <a:cubicBezTo>
                  <a:pt x="0" y="721904"/>
                  <a:pt x="721904" y="0"/>
                  <a:pt x="1612418" y="0"/>
                </a:cubicBezTo>
                <a:close/>
              </a:path>
            </a:pathLst>
          </a:custGeom>
          <a:solidFill>
            <a:srgbClr val="FFFFFF"/>
          </a:solidFill>
          <a:ln w="12700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6" name="Google Shape;126;p4" descr="Ícone&#10;&#10;Descrição gerada automaticamente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916093" y="5010263"/>
            <a:ext cx="1661466" cy="16614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6" name="Google Shape;436;gd90da42d43_2_60"/>
          <p:cNvGrpSpPr/>
          <p:nvPr/>
        </p:nvGrpSpPr>
        <p:grpSpPr>
          <a:xfrm>
            <a:off x="1429002" y="-3"/>
            <a:ext cx="9330864" cy="853754"/>
            <a:chOff x="534034" y="-1514998"/>
            <a:chExt cx="8976300" cy="2037600"/>
          </a:xfrm>
        </p:grpSpPr>
        <p:sp>
          <p:nvSpPr>
            <p:cNvPr id="437" name="Google Shape;437;gd90da42d43_2_60"/>
            <p:cNvSpPr/>
            <p:nvPr/>
          </p:nvSpPr>
          <p:spPr>
            <a:xfrm>
              <a:off x="534034" y="-1514998"/>
              <a:ext cx="8976300" cy="2037600"/>
            </a:xfrm>
            <a:prstGeom prst="rect">
              <a:avLst/>
            </a:prstGeom>
            <a:solidFill>
              <a:schemeClr val="dk2"/>
            </a:solidFill>
            <a:ln w="1905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gd90da42d43_2_60"/>
            <p:cNvSpPr txBox="1"/>
            <p:nvPr/>
          </p:nvSpPr>
          <p:spPr>
            <a:xfrm>
              <a:off x="699906" y="-1135694"/>
              <a:ext cx="8667300" cy="116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6200" tIns="76200" rIns="76200" bIns="76200" anchor="ctr" anchorCtr="0">
              <a:noAutofit/>
            </a:bodyPr>
            <a:lstStyle/>
            <a:p>
              <a:pPr marL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Calibri"/>
                <a:buNone/>
              </a:pPr>
              <a:r>
                <a:rPr lang="pt-BR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4.  Quais as palavras mais utilizadas pelas prefeituras nos tweets quando houve a diminuição dos casos confirmados/óbitos?</a:t>
              </a:r>
              <a:endParaRPr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443" name="Google Shape;443;gd90da42d43_2_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63246" y="1378200"/>
            <a:ext cx="2970575" cy="3063789"/>
          </a:xfrm>
          <a:prstGeom prst="rect">
            <a:avLst/>
          </a:prstGeom>
          <a:noFill/>
          <a:ln>
            <a:noFill/>
          </a:ln>
        </p:spPr>
      </p:pic>
      <p:pic>
        <p:nvPicPr>
          <p:cNvPr id="444" name="Google Shape;444;gd90da42d43_2_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3123901" y="1467119"/>
            <a:ext cx="2874350" cy="2928018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" name="Google Shape;445;gd90da42d43_2_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5400000">
            <a:off x="6152912" y="1258632"/>
            <a:ext cx="3080500" cy="3302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6" name="Google Shape;446;gd90da42d43_2_6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5400000">
            <a:off x="9446100" y="1559571"/>
            <a:ext cx="2641225" cy="2810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" name="Google Shape;447;gd90da42d43_2_6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2320" y="4494007"/>
            <a:ext cx="3004575" cy="2245331"/>
          </a:xfrm>
          <a:prstGeom prst="rect">
            <a:avLst/>
          </a:prstGeom>
          <a:noFill/>
          <a:ln>
            <a:noFill/>
          </a:ln>
        </p:spPr>
      </p:pic>
      <p:pic>
        <p:nvPicPr>
          <p:cNvPr id="448" name="Google Shape;448;gd90da42d43_2_6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229215" y="4513863"/>
            <a:ext cx="2928000" cy="2205596"/>
          </a:xfrm>
          <a:prstGeom prst="rect">
            <a:avLst/>
          </a:prstGeom>
          <a:noFill/>
          <a:ln>
            <a:noFill/>
          </a:ln>
        </p:spPr>
      </p:pic>
      <p:pic>
        <p:nvPicPr>
          <p:cNvPr id="449" name="Google Shape;449;gd90da42d43_2_6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269535" y="4489962"/>
            <a:ext cx="3004575" cy="2253438"/>
          </a:xfrm>
          <a:prstGeom prst="rect">
            <a:avLst/>
          </a:prstGeom>
          <a:noFill/>
          <a:ln>
            <a:noFill/>
          </a:ln>
        </p:spPr>
      </p:pic>
      <p:pic>
        <p:nvPicPr>
          <p:cNvPr id="450" name="Google Shape;450;gd90da42d43_2_6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9386430" y="4513876"/>
            <a:ext cx="2690075" cy="2004500"/>
          </a:xfrm>
          <a:prstGeom prst="rect">
            <a:avLst/>
          </a:prstGeom>
          <a:noFill/>
          <a:ln>
            <a:noFill/>
          </a:ln>
        </p:spPr>
      </p:pic>
      <p:sp>
        <p:nvSpPr>
          <p:cNvPr id="439" name="Google Shape;439;gd90da42d43_2_60"/>
          <p:cNvSpPr txBox="1"/>
          <p:nvPr/>
        </p:nvSpPr>
        <p:spPr>
          <a:xfrm>
            <a:off x="6374655" y="690527"/>
            <a:ext cx="2346600" cy="800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1800"/>
              </a:spcBef>
              <a:spcAft>
                <a:spcPts val="0"/>
              </a:spcAft>
              <a:buNone/>
            </a:pPr>
            <a:r>
              <a:rPr lang="pt-BR" sz="25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SC</a:t>
            </a:r>
            <a:endParaRPr sz="25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40" name="Google Shape;440;gd90da42d43_2_60"/>
          <p:cNvSpPr txBox="1"/>
          <p:nvPr/>
        </p:nvSpPr>
        <p:spPr>
          <a:xfrm>
            <a:off x="560485" y="635915"/>
            <a:ext cx="2346600" cy="800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1800"/>
              </a:spcBef>
              <a:spcAft>
                <a:spcPts val="0"/>
              </a:spcAft>
              <a:buNone/>
            </a:pPr>
            <a:r>
              <a:rPr lang="pt-BR" sz="25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RJ</a:t>
            </a:r>
            <a:endParaRPr sz="25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41" name="Google Shape;441;gd90da42d43_2_60"/>
          <p:cNvSpPr txBox="1"/>
          <p:nvPr/>
        </p:nvSpPr>
        <p:spPr>
          <a:xfrm>
            <a:off x="3467570" y="635927"/>
            <a:ext cx="2346600" cy="800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1800"/>
              </a:spcBef>
              <a:spcAft>
                <a:spcPts val="0"/>
              </a:spcAft>
              <a:buNone/>
            </a:pPr>
            <a:r>
              <a:rPr lang="pt-BR" sz="25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RS</a:t>
            </a:r>
            <a:endParaRPr sz="25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42" name="Google Shape;442;gd90da42d43_2_60"/>
          <p:cNvSpPr txBox="1"/>
          <p:nvPr/>
        </p:nvSpPr>
        <p:spPr>
          <a:xfrm>
            <a:off x="9281740" y="690527"/>
            <a:ext cx="2346600" cy="800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1800"/>
              </a:spcBef>
              <a:spcAft>
                <a:spcPts val="0"/>
              </a:spcAft>
              <a:buNone/>
            </a:pPr>
            <a:r>
              <a:rPr lang="pt-BR" sz="250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SP</a:t>
            </a:r>
            <a:endParaRPr sz="250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6" name="Google Shape;456;gd90da42d43_0_92"/>
          <p:cNvGrpSpPr/>
          <p:nvPr/>
        </p:nvGrpSpPr>
        <p:grpSpPr>
          <a:xfrm>
            <a:off x="-39" y="37"/>
            <a:ext cx="12188918" cy="6857950"/>
            <a:chOff x="1025833" y="-1514998"/>
            <a:chExt cx="8976300" cy="2037600"/>
          </a:xfrm>
        </p:grpSpPr>
        <p:sp>
          <p:nvSpPr>
            <p:cNvPr id="457" name="Google Shape;457;gd90da42d43_0_92"/>
            <p:cNvSpPr/>
            <p:nvPr/>
          </p:nvSpPr>
          <p:spPr>
            <a:xfrm>
              <a:off x="1025833" y="-1514998"/>
              <a:ext cx="8976300" cy="2037600"/>
            </a:xfrm>
            <a:prstGeom prst="rect">
              <a:avLst/>
            </a:prstGeom>
            <a:solidFill>
              <a:schemeClr val="dk2"/>
            </a:solidFill>
            <a:ln w="1905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gd90da42d43_0_92"/>
            <p:cNvSpPr txBox="1"/>
            <p:nvPr/>
          </p:nvSpPr>
          <p:spPr>
            <a:xfrm>
              <a:off x="1344884" y="-1115701"/>
              <a:ext cx="8338200" cy="1239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6200" tIns="76200" rIns="76200" bIns="762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Calibri"/>
                <a:buNone/>
              </a:pPr>
              <a:r>
                <a:rPr lang="pt-BR" sz="53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5. Qual a evolução dos tópicos dos tweets das prefeituras mensalmente e estes tópicos se relacionam com uma alta/baixa de número de casos confirmados de COVID-19? </a:t>
              </a:r>
              <a:endParaRPr sz="5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"/>
          <p:cNvSpPr/>
          <p:nvPr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4" name="Google Shape;464;p7"/>
          <p:cNvSpPr txBox="1">
            <a:spLocks noGrp="1"/>
          </p:cNvSpPr>
          <p:nvPr>
            <p:ph type="title"/>
          </p:nvPr>
        </p:nvSpPr>
        <p:spPr>
          <a:xfrm>
            <a:off x="1136737" y="603623"/>
            <a:ext cx="6644269" cy="13308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orbel"/>
              <a:buNone/>
            </a:pPr>
            <a:r>
              <a:rPr lang="pt-BR"/>
              <a:t>Modelo</a:t>
            </a:r>
            <a:endParaRPr/>
          </a:p>
        </p:txBody>
      </p:sp>
      <p:sp>
        <p:nvSpPr>
          <p:cNvPr id="465" name="Google Shape;465;p7"/>
          <p:cNvSpPr/>
          <p:nvPr/>
        </p:nvSpPr>
        <p:spPr>
          <a:xfrm>
            <a:off x="9013732" y="0"/>
            <a:ext cx="3175093" cy="6858000"/>
          </a:xfrm>
          <a:custGeom>
            <a:avLst/>
            <a:gdLst/>
            <a:ahLst/>
            <a:cxnLst/>
            <a:rect l="l" t="t" r="r" b="b"/>
            <a:pathLst>
              <a:path w="3175920" h="6858000" extrusionOk="0">
                <a:moveTo>
                  <a:pt x="317159" y="0"/>
                </a:moveTo>
                <a:lnTo>
                  <a:pt x="3175920" y="0"/>
                </a:lnTo>
                <a:lnTo>
                  <a:pt x="3175920" y="6858000"/>
                </a:lnTo>
                <a:lnTo>
                  <a:pt x="0" y="6858000"/>
                </a:lnTo>
                <a:lnTo>
                  <a:pt x="5197" y="6832807"/>
                </a:lnTo>
                <a:cubicBezTo>
                  <a:pt x="10968" y="6804797"/>
                  <a:pt x="16782" y="6774794"/>
                  <a:pt x="17588" y="6757019"/>
                </a:cubicBezTo>
                <a:cubicBezTo>
                  <a:pt x="-7384" y="6667150"/>
                  <a:pt x="36229" y="6613590"/>
                  <a:pt x="22192" y="6556607"/>
                </a:cubicBezTo>
                <a:cubicBezTo>
                  <a:pt x="23283" y="6486803"/>
                  <a:pt x="24988" y="6458664"/>
                  <a:pt x="67516" y="6418419"/>
                </a:cubicBezTo>
                <a:cubicBezTo>
                  <a:pt x="102716" y="6395349"/>
                  <a:pt x="60949" y="6324232"/>
                  <a:pt x="98399" y="6295252"/>
                </a:cubicBezTo>
                <a:cubicBezTo>
                  <a:pt x="92021" y="6248605"/>
                  <a:pt x="85642" y="6201958"/>
                  <a:pt x="79265" y="6155310"/>
                </a:cubicBezTo>
                <a:lnTo>
                  <a:pt x="141676" y="5922400"/>
                </a:lnTo>
                <a:cubicBezTo>
                  <a:pt x="142736" y="5867368"/>
                  <a:pt x="110750" y="5832134"/>
                  <a:pt x="130334" y="5811823"/>
                </a:cubicBezTo>
                <a:cubicBezTo>
                  <a:pt x="124292" y="5785482"/>
                  <a:pt x="92180" y="5756011"/>
                  <a:pt x="112525" y="5729439"/>
                </a:cubicBezTo>
                <a:cubicBezTo>
                  <a:pt x="107526" y="5730083"/>
                  <a:pt x="105624" y="5728238"/>
                  <a:pt x="105340" y="5724921"/>
                </a:cubicBezTo>
                <a:lnTo>
                  <a:pt x="106513" y="5718702"/>
                </a:lnTo>
                <a:lnTo>
                  <a:pt x="114161" y="5715875"/>
                </a:lnTo>
                <a:cubicBezTo>
                  <a:pt x="141029" y="5703474"/>
                  <a:pt x="112819" y="5694644"/>
                  <a:pt x="117483" y="5666628"/>
                </a:cubicBezTo>
                <a:cubicBezTo>
                  <a:pt x="118156" y="5653136"/>
                  <a:pt x="114981" y="5606024"/>
                  <a:pt x="108504" y="5608013"/>
                </a:cubicBezTo>
                <a:lnTo>
                  <a:pt x="139625" y="5554636"/>
                </a:lnTo>
                <a:cubicBezTo>
                  <a:pt x="120203" y="5516971"/>
                  <a:pt x="158100" y="5526620"/>
                  <a:pt x="160357" y="5493332"/>
                </a:cubicBezTo>
                <a:cubicBezTo>
                  <a:pt x="155011" y="5473811"/>
                  <a:pt x="156871" y="5463157"/>
                  <a:pt x="173017" y="5456802"/>
                </a:cubicBezTo>
                <a:cubicBezTo>
                  <a:pt x="145675" y="5365256"/>
                  <a:pt x="184828" y="5418416"/>
                  <a:pt x="187139" y="5349474"/>
                </a:cubicBezTo>
                <a:cubicBezTo>
                  <a:pt x="185433" y="5287854"/>
                  <a:pt x="220961" y="5261807"/>
                  <a:pt x="190246" y="5184781"/>
                </a:cubicBezTo>
                <a:cubicBezTo>
                  <a:pt x="179732" y="5167720"/>
                  <a:pt x="195409" y="5121898"/>
                  <a:pt x="195449" y="5095639"/>
                </a:cubicBezTo>
                <a:cubicBezTo>
                  <a:pt x="195490" y="5069381"/>
                  <a:pt x="187650" y="5028614"/>
                  <a:pt x="190491" y="5027235"/>
                </a:cubicBezTo>
                <a:cubicBezTo>
                  <a:pt x="193586" y="4994341"/>
                  <a:pt x="195047" y="4973594"/>
                  <a:pt x="201931" y="4928776"/>
                </a:cubicBezTo>
                <a:cubicBezTo>
                  <a:pt x="212087" y="4904203"/>
                  <a:pt x="234253" y="4847933"/>
                  <a:pt x="218523" y="4817422"/>
                </a:cubicBezTo>
                <a:cubicBezTo>
                  <a:pt x="237752" y="4824280"/>
                  <a:pt x="214698" y="4781276"/>
                  <a:pt x="231882" y="4772889"/>
                </a:cubicBezTo>
                <a:cubicBezTo>
                  <a:pt x="246032" y="4767983"/>
                  <a:pt x="242336" y="4753793"/>
                  <a:pt x="245879" y="4741933"/>
                </a:cubicBezTo>
                <a:cubicBezTo>
                  <a:pt x="259448" y="4731644"/>
                  <a:pt x="281769" y="4671558"/>
                  <a:pt x="276431" y="4652694"/>
                </a:cubicBezTo>
                <a:cubicBezTo>
                  <a:pt x="281179" y="4608719"/>
                  <a:pt x="273210" y="4560443"/>
                  <a:pt x="277917" y="4527083"/>
                </a:cubicBezTo>
                <a:lnTo>
                  <a:pt x="286746" y="4455173"/>
                </a:lnTo>
                <a:lnTo>
                  <a:pt x="300860" y="4436473"/>
                </a:lnTo>
                <a:lnTo>
                  <a:pt x="310726" y="4366606"/>
                </a:lnTo>
                <a:cubicBezTo>
                  <a:pt x="324504" y="4322668"/>
                  <a:pt x="277211" y="4319806"/>
                  <a:pt x="323936" y="4285079"/>
                </a:cubicBezTo>
                <a:cubicBezTo>
                  <a:pt x="317935" y="4200440"/>
                  <a:pt x="340723" y="4105712"/>
                  <a:pt x="313204" y="4025740"/>
                </a:cubicBezTo>
                <a:cubicBezTo>
                  <a:pt x="319988" y="3930888"/>
                  <a:pt x="338430" y="3796937"/>
                  <a:pt x="347900" y="3714140"/>
                </a:cubicBezTo>
                <a:cubicBezTo>
                  <a:pt x="362474" y="3646846"/>
                  <a:pt x="358876" y="3582642"/>
                  <a:pt x="398345" y="3526597"/>
                </a:cubicBezTo>
                <a:cubicBezTo>
                  <a:pt x="393121" y="3520991"/>
                  <a:pt x="389363" y="3514681"/>
                  <a:pt x="386650" y="3507911"/>
                </a:cubicBezTo>
                <a:lnTo>
                  <a:pt x="381539" y="3487634"/>
                </a:lnTo>
                <a:lnTo>
                  <a:pt x="383327" y="3485379"/>
                </a:lnTo>
                <a:cubicBezTo>
                  <a:pt x="387508" y="3474818"/>
                  <a:pt x="387057" y="3467849"/>
                  <a:pt x="384562" y="3462486"/>
                </a:cubicBezTo>
                <a:lnTo>
                  <a:pt x="374589" y="3356886"/>
                </a:lnTo>
                <a:lnTo>
                  <a:pt x="376375" y="3356408"/>
                </a:lnTo>
                <a:lnTo>
                  <a:pt x="380057" y="3350107"/>
                </a:lnTo>
                <a:lnTo>
                  <a:pt x="364817" y="3313078"/>
                </a:lnTo>
                <a:cubicBezTo>
                  <a:pt x="349102" y="3280246"/>
                  <a:pt x="320097" y="3214981"/>
                  <a:pt x="311189" y="3184522"/>
                </a:cubicBezTo>
                <a:cubicBezTo>
                  <a:pt x="272610" y="3079202"/>
                  <a:pt x="265828" y="3054450"/>
                  <a:pt x="249353" y="3001490"/>
                </a:cubicBezTo>
                <a:cubicBezTo>
                  <a:pt x="237071" y="2969079"/>
                  <a:pt x="233768" y="2917264"/>
                  <a:pt x="224173" y="2901905"/>
                </a:cubicBezTo>
                <a:cubicBezTo>
                  <a:pt x="219018" y="2888682"/>
                  <a:pt x="186394" y="2869616"/>
                  <a:pt x="211862" y="2854757"/>
                </a:cubicBezTo>
                <a:cubicBezTo>
                  <a:pt x="166317" y="2786043"/>
                  <a:pt x="195235" y="2768599"/>
                  <a:pt x="169434" y="2709815"/>
                </a:cubicBezTo>
                <a:cubicBezTo>
                  <a:pt x="98520" y="2647463"/>
                  <a:pt x="140544" y="2572834"/>
                  <a:pt x="92687" y="2537032"/>
                </a:cubicBezTo>
                <a:cubicBezTo>
                  <a:pt x="83838" y="2476034"/>
                  <a:pt x="77882" y="2440508"/>
                  <a:pt x="74381" y="2407140"/>
                </a:cubicBezTo>
                <a:cubicBezTo>
                  <a:pt x="76250" y="2386886"/>
                  <a:pt x="53165" y="2350892"/>
                  <a:pt x="63419" y="2330427"/>
                </a:cubicBezTo>
                <a:cubicBezTo>
                  <a:pt x="58198" y="2202994"/>
                  <a:pt x="58849" y="2169243"/>
                  <a:pt x="78092" y="2060724"/>
                </a:cubicBezTo>
                <a:cubicBezTo>
                  <a:pt x="89421" y="2016439"/>
                  <a:pt x="77714" y="2017257"/>
                  <a:pt x="92082" y="1960023"/>
                </a:cubicBezTo>
                <a:cubicBezTo>
                  <a:pt x="95739" y="1921663"/>
                  <a:pt x="99826" y="1855879"/>
                  <a:pt x="100031" y="1830572"/>
                </a:cubicBezTo>
                <a:lnTo>
                  <a:pt x="103232" y="1825764"/>
                </a:lnTo>
                <a:lnTo>
                  <a:pt x="107046" y="1804691"/>
                </a:lnTo>
                <a:lnTo>
                  <a:pt x="128223" y="1761628"/>
                </a:lnTo>
                <a:lnTo>
                  <a:pt x="142864" y="1712372"/>
                </a:lnTo>
                <a:cubicBezTo>
                  <a:pt x="146294" y="1700755"/>
                  <a:pt x="151281" y="1660684"/>
                  <a:pt x="150072" y="1645798"/>
                </a:cubicBezTo>
                <a:cubicBezTo>
                  <a:pt x="158293" y="1584545"/>
                  <a:pt x="143175" y="1592964"/>
                  <a:pt x="160555" y="1512607"/>
                </a:cubicBezTo>
                <a:cubicBezTo>
                  <a:pt x="165863" y="1455555"/>
                  <a:pt x="162255" y="1424319"/>
                  <a:pt x="168895" y="1389212"/>
                </a:cubicBezTo>
                <a:cubicBezTo>
                  <a:pt x="189319" y="1377618"/>
                  <a:pt x="158994" y="1323277"/>
                  <a:pt x="182726" y="1331228"/>
                </a:cubicBezTo>
                <a:cubicBezTo>
                  <a:pt x="161969" y="1292649"/>
                  <a:pt x="204851" y="1262628"/>
                  <a:pt x="215865" y="1230505"/>
                </a:cubicBezTo>
                <a:cubicBezTo>
                  <a:pt x="226854" y="1191599"/>
                  <a:pt x="219920" y="1184498"/>
                  <a:pt x="226441" y="1114190"/>
                </a:cubicBezTo>
                <a:cubicBezTo>
                  <a:pt x="202446" y="1080713"/>
                  <a:pt x="249935" y="1045042"/>
                  <a:pt x="218413" y="982912"/>
                </a:cubicBezTo>
                <a:cubicBezTo>
                  <a:pt x="216341" y="951545"/>
                  <a:pt x="217836" y="978681"/>
                  <a:pt x="213463" y="922259"/>
                </a:cubicBezTo>
                <a:cubicBezTo>
                  <a:pt x="199026" y="809041"/>
                  <a:pt x="197562" y="723686"/>
                  <a:pt x="192168" y="644384"/>
                </a:cubicBezTo>
                <a:cubicBezTo>
                  <a:pt x="191259" y="555465"/>
                  <a:pt x="204193" y="616233"/>
                  <a:pt x="207930" y="535308"/>
                </a:cubicBezTo>
                <a:cubicBezTo>
                  <a:pt x="227198" y="526371"/>
                  <a:pt x="224495" y="482731"/>
                  <a:pt x="216948" y="457831"/>
                </a:cubicBezTo>
                <a:cubicBezTo>
                  <a:pt x="217896" y="414844"/>
                  <a:pt x="264455" y="425530"/>
                  <a:pt x="238829" y="377903"/>
                </a:cubicBezTo>
                <a:cubicBezTo>
                  <a:pt x="263496" y="389616"/>
                  <a:pt x="264568" y="350035"/>
                  <a:pt x="275225" y="326502"/>
                </a:cubicBezTo>
                <a:cubicBezTo>
                  <a:pt x="275192" y="309703"/>
                  <a:pt x="257343" y="294788"/>
                  <a:pt x="278852" y="270294"/>
                </a:cubicBezTo>
                <a:cubicBezTo>
                  <a:pt x="285322" y="239846"/>
                  <a:pt x="259515" y="267433"/>
                  <a:pt x="259692" y="232617"/>
                </a:cubicBezTo>
                <a:cubicBezTo>
                  <a:pt x="264440" y="191124"/>
                  <a:pt x="272699" y="179707"/>
                  <a:pt x="296289" y="128113"/>
                </a:cubicBezTo>
                <a:cubicBezTo>
                  <a:pt x="284849" y="82071"/>
                  <a:pt x="294689" y="110818"/>
                  <a:pt x="311987" y="53213"/>
                </a:cubicBezTo>
                <a:cubicBezTo>
                  <a:pt x="305500" y="39514"/>
                  <a:pt x="304408" y="27940"/>
                  <a:pt x="306887" y="17629"/>
                </a:cubicBezTo>
                <a:close/>
              </a:path>
            </a:pathLst>
          </a:custGeom>
          <a:solidFill>
            <a:srgbClr val="82766A">
              <a:alpha val="1490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6" name="Google Shape;466;p7"/>
          <p:cNvSpPr/>
          <p:nvPr/>
        </p:nvSpPr>
        <p:spPr>
          <a:xfrm>
            <a:off x="8695168" y="639827"/>
            <a:ext cx="2846829" cy="5579998"/>
          </a:xfrm>
          <a:custGeom>
            <a:avLst/>
            <a:gdLst/>
            <a:ahLst/>
            <a:cxnLst/>
            <a:rect l="l" t="t" r="r" b="b"/>
            <a:pathLst>
              <a:path w="2400300" h="2400300" extrusionOk="0">
                <a:moveTo>
                  <a:pt x="0" y="0"/>
                </a:moveTo>
                <a:lnTo>
                  <a:pt x="2400300" y="0"/>
                </a:lnTo>
                <a:lnTo>
                  <a:pt x="2400300" y="2400300"/>
                </a:lnTo>
                <a:lnTo>
                  <a:pt x="0" y="24003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38100" dist="12700" dir="3000000" algn="tl" rotWithShape="0">
              <a:srgbClr val="000000">
                <a:alpha val="26666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67" name="Google Shape;467;p7" descr="Ícone, Código QR&#10;&#10;Descrição gerada automa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13700" y="833163"/>
            <a:ext cx="1629644" cy="1629644"/>
          </a:xfrm>
          <a:prstGeom prst="rect">
            <a:avLst/>
          </a:prstGeom>
          <a:noFill/>
          <a:ln>
            <a:noFill/>
          </a:ln>
        </p:spPr>
      </p:pic>
      <p:pic>
        <p:nvPicPr>
          <p:cNvPr id="468" name="Google Shape;468;p7" descr="Logotipo, Ícone&#10;&#10;Descrição gerada automaticament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313700" y="2602677"/>
            <a:ext cx="1629644" cy="1629644"/>
          </a:xfrm>
          <a:prstGeom prst="rect">
            <a:avLst/>
          </a:prstGeom>
          <a:noFill/>
          <a:ln>
            <a:noFill/>
          </a:ln>
        </p:spPr>
      </p:pic>
      <p:pic>
        <p:nvPicPr>
          <p:cNvPr id="469" name="Google Shape;469;p7" descr="Ícone&#10;&#10;Descrição gerada automaticament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313700" y="4385113"/>
            <a:ext cx="1629644" cy="1629644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Google Shape;470;p7"/>
          <p:cNvSpPr/>
          <p:nvPr/>
        </p:nvSpPr>
        <p:spPr>
          <a:xfrm>
            <a:off x="9384002" y="6073596"/>
            <a:ext cx="1367269" cy="428984"/>
          </a:xfrm>
          <a:custGeom>
            <a:avLst/>
            <a:gdLst/>
            <a:ahLst/>
            <a:cxnLst/>
            <a:rect l="l" t="t" r="r" b="b"/>
            <a:pathLst>
              <a:path w="2201784" h="594531" extrusionOk="0">
                <a:moveTo>
                  <a:pt x="13413" y="26000"/>
                </a:moveTo>
                <a:cubicBezTo>
                  <a:pt x="37534" y="24897"/>
                  <a:pt x="66194" y="1103"/>
                  <a:pt x="90315" y="0"/>
                </a:cubicBezTo>
                <a:lnTo>
                  <a:pt x="2164992" y="12386"/>
                </a:lnTo>
                <a:cubicBezTo>
                  <a:pt x="2164717" y="43049"/>
                  <a:pt x="2182593" y="78249"/>
                  <a:pt x="2182318" y="108912"/>
                </a:cubicBezTo>
                <a:cubicBezTo>
                  <a:pt x="2188231" y="177186"/>
                  <a:pt x="2189743" y="342869"/>
                  <a:pt x="2191393" y="422031"/>
                </a:cubicBezTo>
                <a:cubicBezTo>
                  <a:pt x="2193043" y="501193"/>
                  <a:pt x="2213396" y="555146"/>
                  <a:pt x="2192219" y="583886"/>
                </a:cubicBezTo>
                <a:cubicBezTo>
                  <a:pt x="2172279" y="582877"/>
                  <a:pt x="2093346" y="595483"/>
                  <a:pt x="2073406" y="594474"/>
                </a:cubicBezTo>
                <a:lnTo>
                  <a:pt x="22489" y="583886"/>
                </a:lnTo>
                <a:cubicBezTo>
                  <a:pt x="5849" y="592962"/>
                  <a:pt x="27580" y="542791"/>
                  <a:pt x="26783" y="512790"/>
                </a:cubicBezTo>
                <a:cubicBezTo>
                  <a:pt x="25986" y="482789"/>
                  <a:pt x="18464" y="450015"/>
                  <a:pt x="17708" y="403879"/>
                </a:cubicBezTo>
                <a:cubicBezTo>
                  <a:pt x="16952" y="357743"/>
                  <a:pt x="-14855" y="308787"/>
                  <a:pt x="8632" y="235975"/>
                </a:cubicBezTo>
                <a:cubicBezTo>
                  <a:pt x="7119" y="142994"/>
                  <a:pt x="-201" y="65329"/>
                  <a:pt x="13413" y="26000"/>
                </a:cubicBezTo>
                <a:close/>
              </a:path>
            </a:pathLst>
          </a:custGeom>
          <a:solidFill>
            <a:srgbClr val="D9D4D0">
              <a:alpha val="4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71" name="Google Shape;471;p7"/>
          <p:cNvGrpSpPr/>
          <p:nvPr/>
        </p:nvGrpSpPr>
        <p:grpSpPr>
          <a:xfrm>
            <a:off x="1286225" y="2017052"/>
            <a:ext cx="5657467" cy="3975198"/>
            <a:chOff x="149496" y="110508"/>
            <a:chExt cx="3687568" cy="3687568"/>
          </a:xfrm>
        </p:grpSpPr>
        <p:sp>
          <p:nvSpPr>
            <p:cNvPr id="472" name="Google Shape;472;p7"/>
            <p:cNvSpPr/>
            <p:nvPr/>
          </p:nvSpPr>
          <p:spPr>
            <a:xfrm>
              <a:off x="149496" y="110508"/>
              <a:ext cx="3687568" cy="3687568"/>
            </a:xfrm>
            <a:prstGeom prst="ellipse">
              <a:avLst/>
            </a:prstGeom>
            <a:solidFill>
              <a:schemeClr val="accent3">
                <a:alpha val="49803"/>
              </a:schemeClr>
            </a:solidFill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7"/>
            <p:cNvSpPr txBox="1"/>
            <p:nvPr/>
          </p:nvSpPr>
          <p:spPr>
            <a:xfrm>
              <a:off x="750680" y="545339"/>
              <a:ext cx="2485200" cy="281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500"/>
                <a:buFont typeface="Calibri"/>
                <a:buNone/>
              </a:pPr>
              <a:r>
                <a:rPr lang="pt-BR" sz="25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Implementação de </a:t>
              </a:r>
              <a:endParaRPr sz="2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500"/>
                <a:buFont typeface="Calibri"/>
                <a:buNone/>
              </a:pPr>
              <a:r>
                <a:rPr lang="pt-BR" sz="2500" b="1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LSI </a:t>
              </a:r>
              <a:r>
                <a:rPr lang="pt-BR" sz="25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(</a:t>
              </a:r>
              <a:r>
                <a:rPr lang="pt-BR" sz="2500" dirty="0" err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latent</a:t>
              </a:r>
              <a:r>
                <a:rPr lang="pt-BR" sz="25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lang="pt-BR" sz="2500" dirty="0" err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semantic</a:t>
              </a:r>
              <a:r>
                <a:rPr lang="pt-BR" sz="25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lang="pt-BR" sz="2500" dirty="0" err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indexing</a:t>
              </a:r>
              <a:r>
                <a:rPr lang="pt-BR" sz="25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) na análise temporal de tópicos nos tweets relacionados ou não à COVID-19</a:t>
              </a:r>
              <a:endParaRPr dirty="0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9" name="Google Shape;479;gd90da42d43_2_201"/>
          <p:cNvGrpSpPr/>
          <p:nvPr/>
        </p:nvGrpSpPr>
        <p:grpSpPr>
          <a:xfrm>
            <a:off x="1428999" y="-53"/>
            <a:ext cx="9330864" cy="941371"/>
            <a:chOff x="534034" y="-1514998"/>
            <a:chExt cx="8976300" cy="2037600"/>
          </a:xfrm>
        </p:grpSpPr>
        <p:sp>
          <p:nvSpPr>
            <p:cNvPr id="480" name="Google Shape;480;gd90da42d43_2_201"/>
            <p:cNvSpPr/>
            <p:nvPr/>
          </p:nvSpPr>
          <p:spPr>
            <a:xfrm>
              <a:off x="534034" y="-1514998"/>
              <a:ext cx="8976300" cy="2037600"/>
            </a:xfrm>
            <a:prstGeom prst="rect">
              <a:avLst/>
            </a:prstGeom>
            <a:solidFill>
              <a:schemeClr val="dk2"/>
            </a:solidFill>
            <a:ln w="1905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81" name="Google Shape;481;gd90da42d43_2_201"/>
            <p:cNvSpPr txBox="1"/>
            <p:nvPr/>
          </p:nvSpPr>
          <p:spPr>
            <a:xfrm>
              <a:off x="699906" y="-1135694"/>
              <a:ext cx="8667300" cy="116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6200" tIns="76200" rIns="76200" bIns="762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000"/>
                <a:buFont typeface="Calibri"/>
                <a:buNone/>
                <a:tabLst/>
                <a:defRPr/>
              </a:pPr>
              <a:r>
                <a:rPr kumimoji="0" lang="pt-BR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rPr>
                <a:t>5. Qual a evolução dos tópicos dos tweets das prefeituras mensalmente e estes tópicos se relacionam com uma alta/baixa de número de casos confirmados de COVID-19?</a:t>
              </a:r>
              <a:endParaRPr kumimoji="0" sz="2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82" name="Google Shape;482;gd90da42d43_2_201"/>
          <p:cNvSpPr txBox="1"/>
          <p:nvPr/>
        </p:nvSpPr>
        <p:spPr>
          <a:xfrm>
            <a:off x="4212062" y="815552"/>
            <a:ext cx="37647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pt-BR" sz="2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LSI - Tópicos em geral</a:t>
            </a:r>
            <a:endParaRPr kumimoji="0" sz="25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483" name="Google Shape;483;gd90da42d43_2_2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78" y="2077156"/>
            <a:ext cx="5730466" cy="3951111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</p:pic>
      <p:sp>
        <p:nvSpPr>
          <p:cNvPr id="484" name="Google Shape;484;gd90da42d43_2_201"/>
          <p:cNvSpPr txBox="1"/>
          <p:nvPr/>
        </p:nvSpPr>
        <p:spPr>
          <a:xfrm>
            <a:off x="5663847" y="2860782"/>
            <a:ext cx="6509400" cy="26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AutoNum type="arabicPeriod"/>
              <a:tabLst/>
              <a:defRPr/>
            </a:pPr>
            <a:r>
              <a:rPr kumimoji="0" lang="pt-BR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"</a:t>
            </a:r>
            <a:r>
              <a:rPr kumimoji="0" lang="pt-BR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saud</a:t>
            </a:r>
            <a:r>
              <a:rPr kumimoji="0" lang="pt-BR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" "</a:t>
            </a:r>
            <a:r>
              <a:rPr kumimoji="0" lang="pt-BR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nov</a:t>
            </a:r>
            <a:r>
              <a:rPr kumimoji="0" lang="pt-BR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" "covid19" "</a:t>
            </a:r>
            <a:r>
              <a:rPr kumimoji="0" lang="pt-BR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nao</a:t>
            </a:r>
            <a:r>
              <a:rPr kumimoji="0" lang="pt-BR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" "</a:t>
            </a:r>
            <a:r>
              <a:rPr kumimoji="0" lang="pt-BR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tod</a:t>
            </a:r>
            <a:r>
              <a:rPr kumimoji="0" lang="pt-BR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" "</a:t>
            </a:r>
            <a:r>
              <a:rPr kumimoji="0" lang="pt-BR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cas</a:t>
            </a:r>
            <a:r>
              <a:rPr kumimoji="0" lang="pt-BR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" "</a:t>
            </a:r>
            <a:r>
              <a:rPr kumimoji="0" lang="pt-BR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vacin</a:t>
            </a:r>
            <a:r>
              <a:rPr kumimoji="0" lang="pt-BR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" "ser" </a:t>
            </a: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AutoNum type="arabicPeriod"/>
              <a:tabLst/>
              <a:defRPr/>
            </a:pPr>
            <a:r>
              <a:rPr kumimoji="0" lang="pt-BR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"</a:t>
            </a:r>
            <a:r>
              <a:rPr kumimoji="0" lang="pt-BR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vacin</a:t>
            </a:r>
            <a:r>
              <a:rPr kumimoji="0" lang="pt-BR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" "dos" "</a:t>
            </a:r>
            <a:r>
              <a:rPr kumimoji="0" lang="pt-BR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cas</a:t>
            </a:r>
            <a:r>
              <a:rPr kumimoji="0" lang="pt-BR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" "idos" "</a:t>
            </a:r>
            <a:r>
              <a:rPr kumimoji="0" lang="pt-BR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vacinaca</a:t>
            </a:r>
            <a:r>
              <a:rPr kumimoji="0" lang="pt-BR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" "anos" "</a:t>
            </a:r>
            <a:r>
              <a:rPr kumimoji="0" lang="pt-BR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coronavirus</a:t>
            </a:r>
            <a:r>
              <a:rPr kumimoji="0" lang="pt-BR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" "h" </a:t>
            </a: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AutoNum type="arabicPeriod"/>
              <a:tabLst/>
              <a:defRPr/>
            </a:pPr>
            <a:r>
              <a:rPr kumimoji="0" lang="pt-BR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"h" "covid19" "</a:t>
            </a:r>
            <a:r>
              <a:rPr kumimoji="0" lang="pt-BR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saud</a:t>
            </a:r>
            <a:r>
              <a:rPr kumimoji="0" lang="pt-BR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" "</a:t>
            </a:r>
            <a:r>
              <a:rPr kumimoji="0" lang="pt-BR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vacin</a:t>
            </a:r>
            <a:r>
              <a:rPr kumimoji="0" lang="pt-BR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" "</a:t>
            </a:r>
            <a:r>
              <a:rPr kumimoji="0" lang="pt-BR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coronavirus</a:t>
            </a:r>
            <a:r>
              <a:rPr kumimoji="0" lang="pt-BR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" "ser" "dia" "</a:t>
            </a:r>
            <a:r>
              <a:rPr kumimoji="0" lang="pt-BR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nov</a:t>
            </a:r>
            <a:r>
              <a:rPr kumimoji="0" lang="pt-BR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" </a:t>
            </a: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AutoNum type="arabicPeriod"/>
              <a:tabLst/>
              <a:defRPr/>
            </a:pPr>
            <a:r>
              <a:rPr kumimoji="0" lang="pt-BR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"</a:t>
            </a:r>
            <a:r>
              <a:rPr kumimoji="0" lang="pt-BR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nao</a:t>
            </a:r>
            <a:r>
              <a:rPr kumimoji="0" lang="pt-BR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" "h" "</a:t>
            </a:r>
            <a:r>
              <a:rPr kumimoji="0" lang="pt-BR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nov</a:t>
            </a:r>
            <a:r>
              <a:rPr kumimoji="0" lang="pt-BR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" "boletim" "</a:t>
            </a:r>
            <a:r>
              <a:rPr kumimoji="0" lang="pt-BR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coronavirus</a:t>
            </a:r>
            <a:r>
              <a:rPr kumimoji="0" lang="pt-BR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" "</a:t>
            </a:r>
            <a:r>
              <a:rPr kumimoji="0" lang="pt-BR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tod</a:t>
            </a:r>
            <a:r>
              <a:rPr kumimoji="0" lang="pt-BR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" "</a:t>
            </a:r>
            <a:r>
              <a:rPr kumimoji="0" lang="pt-BR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voc</a:t>
            </a:r>
            <a:r>
              <a:rPr kumimoji="0" lang="pt-BR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" "</a:t>
            </a:r>
            <a:r>
              <a:rPr kumimoji="0" lang="pt-BR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pod</a:t>
            </a:r>
            <a:r>
              <a:rPr kumimoji="0" lang="pt-BR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"</a:t>
            </a: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AutoNum type="arabicPeriod"/>
              <a:tabLst/>
              <a:defRPr/>
            </a:pPr>
            <a:r>
              <a:rPr kumimoji="0" lang="pt-BR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"h" "</a:t>
            </a:r>
            <a:r>
              <a:rPr kumimoji="0" lang="pt-BR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cas</a:t>
            </a:r>
            <a:r>
              <a:rPr kumimoji="0" lang="pt-BR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" "</a:t>
            </a:r>
            <a:r>
              <a:rPr kumimoji="0" lang="pt-BR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saud</a:t>
            </a:r>
            <a:r>
              <a:rPr kumimoji="0" lang="pt-BR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" "</a:t>
            </a:r>
            <a:r>
              <a:rPr kumimoji="0" lang="pt-BR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nao</a:t>
            </a:r>
            <a:r>
              <a:rPr kumimoji="0" lang="pt-BR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" "</a:t>
            </a:r>
            <a:r>
              <a:rPr kumimoji="0" lang="pt-BR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prefeitur</a:t>
            </a:r>
            <a:r>
              <a:rPr kumimoji="0" lang="pt-BR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" "</a:t>
            </a:r>
            <a:r>
              <a:rPr kumimoji="0" lang="pt-BR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coronavirus</a:t>
            </a:r>
            <a:r>
              <a:rPr kumimoji="0" lang="pt-BR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" "</a:t>
            </a:r>
            <a:r>
              <a:rPr kumimoji="0" lang="pt-BR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nov</a:t>
            </a:r>
            <a:r>
              <a:rPr kumimoji="0" lang="pt-BR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" "municipal"</a:t>
            </a: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AutoNum type="arabicPeriod"/>
              <a:tabLst/>
              <a:defRPr/>
            </a:pPr>
            <a:r>
              <a:rPr kumimoji="0" lang="pt-BR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"</a:t>
            </a:r>
            <a:r>
              <a:rPr kumimoji="0" lang="pt-BR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nov</a:t>
            </a:r>
            <a:r>
              <a:rPr kumimoji="0" lang="pt-BR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" "</a:t>
            </a:r>
            <a:r>
              <a:rPr kumimoji="0" lang="pt-BR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saud</a:t>
            </a:r>
            <a:r>
              <a:rPr kumimoji="0" lang="pt-BR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" "dia" "h" "</a:t>
            </a:r>
            <a:r>
              <a:rPr kumimoji="0" lang="pt-BR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rt</a:t>
            </a:r>
            <a:r>
              <a:rPr kumimoji="0" lang="pt-BR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" "covid19" "</a:t>
            </a:r>
            <a:r>
              <a:rPr kumimoji="0" lang="pt-BR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tod</a:t>
            </a:r>
            <a:r>
              <a:rPr kumimoji="0" lang="pt-BR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" "ser"</a:t>
            </a: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AutoNum type="arabicPeriod"/>
              <a:tabLst/>
              <a:defRPr/>
            </a:pPr>
            <a:r>
              <a:rPr kumimoji="0" lang="pt-BR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"</a:t>
            </a:r>
            <a:r>
              <a:rPr kumimoji="0" lang="pt-BR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nov</a:t>
            </a:r>
            <a:r>
              <a:rPr kumimoji="0" lang="pt-BR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" "</a:t>
            </a:r>
            <a:r>
              <a:rPr kumimoji="0" lang="pt-BR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pod</a:t>
            </a:r>
            <a:r>
              <a:rPr kumimoji="0" lang="pt-BR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" "</a:t>
            </a:r>
            <a:r>
              <a:rPr kumimoji="0" lang="pt-BR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tod</a:t>
            </a:r>
            <a:r>
              <a:rPr kumimoji="0" lang="pt-BR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" "</a:t>
            </a:r>
            <a:r>
              <a:rPr kumimoji="0" lang="pt-BR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voc</a:t>
            </a:r>
            <a:r>
              <a:rPr kumimoji="0" lang="pt-BR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" "ser" "</a:t>
            </a:r>
            <a:r>
              <a:rPr kumimoji="0" lang="pt-BR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cidad</a:t>
            </a:r>
            <a:r>
              <a:rPr kumimoji="0" lang="pt-BR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" "boletim" "</a:t>
            </a:r>
            <a:r>
              <a:rPr kumimoji="0" lang="pt-BR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conf</a:t>
            </a:r>
            <a:r>
              <a:rPr kumimoji="0" lang="pt-BR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"</a:t>
            </a: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AutoNum type="arabicPeriod"/>
              <a:tabLst/>
              <a:defRPr/>
            </a:pPr>
            <a:r>
              <a:rPr kumimoji="0" lang="pt-BR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"</a:t>
            </a:r>
            <a:r>
              <a:rPr kumimoji="0" lang="pt-BR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rt</a:t>
            </a:r>
            <a:r>
              <a:rPr kumimoji="0" lang="pt-BR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" "</a:t>
            </a:r>
            <a:r>
              <a:rPr kumimoji="0" lang="pt-BR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eptcpo</a:t>
            </a:r>
            <a:r>
              <a:rPr kumimoji="0" lang="pt-BR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" "</a:t>
            </a:r>
            <a:r>
              <a:rPr kumimoji="0" lang="pt-BR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av</a:t>
            </a:r>
            <a:r>
              <a:rPr kumimoji="0" lang="pt-BR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" "dia" "rua" *"</a:t>
            </a:r>
            <a:r>
              <a:rPr kumimoji="0" lang="pt-BR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atenca</a:t>
            </a:r>
            <a:r>
              <a:rPr kumimoji="0" lang="pt-BR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" "</a:t>
            </a:r>
            <a:r>
              <a:rPr kumimoji="0" lang="pt-BR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proxim</a:t>
            </a:r>
            <a:r>
              <a:rPr kumimoji="0" lang="pt-BR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" "</a:t>
            </a:r>
            <a:r>
              <a:rPr kumimoji="0" lang="pt-BR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nov</a:t>
            </a:r>
            <a:r>
              <a:rPr kumimoji="0" lang="pt-BR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"</a:t>
            </a: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5" name="Google Shape;485;gd90da42d43_2_201"/>
          <p:cNvSpPr txBox="1"/>
          <p:nvPr/>
        </p:nvSpPr>
        <p:spPr>
          <a:xfrm>
            <a:off x="5495300" y="2356413"/>
            <a:ext cx="65769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pt-BR" sz="1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Número de tópicos: 8</a:t>
            </a:r>
            <a:endParaRPr kumimoji="0" sz="19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7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1" name="Google Shape;491;gd90da42d43_2_218"/>
          <p:cNvGrpSpPr/>
          <p:nvPr/>
        </p:nvGrpSpPr>
        <p:grpSpPr>
          <a:xfrm>
            <a:off x="1428999" y="-53"/>
            <a:ext cx="9330864" cy="941371"/>
            <a:chOff x="534034" y="-1514998"/>
            <a:chExt cx="8976300" cy="2037600"/>
          </a:xfrm>
        </p:grpSpPr>
        <p:sp>
          <p:nvSpPr>
            <p:cNvPr id="492" name="Google Shape;492;gd90da42d43_2_218"/>
            <p:cNvSpPr/>
            <p:nvPr/>
          </p:nvSpPr>
          <p:spPr>
            <a:xfrm>
              <a:off x="534034" y="-1514998"/>
              <a:ext cx="8976300" cy="2037600"/>
            </a:xfrm>
            <a:prstGeom prst="rect">
              <a:avLst/>
            </a:prstGeom>
            <a:solidFill>
              <a:schemeClr val="dk2"/>
            </a:solidFill>
            <a:ln w="1905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493" name="Google Shape;493;gd90da42d43_2_218"/>
            <p:cNvSpPr txBox="1"/>
            <p:nvPr/>
          </p:nvSpPr>
          <p:spPr>
            <a:xfrm>
              <a:off x="699906" y="-1135694"/>
              <a:ext cx="8667300" cy="116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6200" tIns="76200" rIns="76200" bIns="762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000"/>
                <a:buFont typeface="Calibri"/>
                <a:buNone/>
                <a:tabLst/>
                <a:defRPr/>
              </a:pPr>
              <a:r>
                <a:rPr kumimoji="0" lang="pt-BR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rPr>
                <a:t>5. Qual a evolução dos tópicos dos tweets das prefeituras mensalmente e estes tópicos se relacionam com uma alta/baixa de número de casos confirmados de COVID-19?</a:t>
              </a:r>
              <a:endParaRPr kumimoji="0" sz="2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94" name="Google Shape;494;gd90da42d43_2_218"/>
          <p:cNvSpPr txBox="1"/>
          <p:nvPr/>
        </p:nvSpPr>
        <p:spPr>
          <a:xfrm>
            <a:off x="2655685" y="559314"/>
            <a:ext cx="68097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pt-BR" sz="2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Tópicos quando os casos diminuíram </a:t>
            </a:r>
            <a:endParaRPr kumimoji="0" sz="2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95" name="Google Shape;495;gd90da42d43_2_218"/>
          <p:cNvSpPr txBox="1"/>
          <p:nvPr/>
        </p:nvSpPr>
        <p:spPr>
          <a:xfrm>
            <a:off x="5441243" y="1492492"/>
            <a:ext cx="6645951" cy="1569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445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+mj-lt"/>
              <a:buAutoNum type="arabicPeriod"/>
              <a:tabLst/>
              <a:defRPr/>
            </a:pPr>
            <a:r>
              <a:rPr kumimoji="0" lang="pt-BR" sz="18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"</a:t>
            </a:r>
            <a:r>
              <a:rPr kumimoji="0" lang="pt-BR" sz="18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cas</a:t>
            </a:r>
            <a:r>
              <a:rPr kumimoji="0" lang="pt-BR" sz="18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" "</a:t>
            </a:r>
            <a:r>
              <a:rPr kumimoji="0" lang="pt-BR" sz="18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nov</a:t>
            </a:r>
            <a:r>
              <a:rPr kumimoji="0" lang="pt-BR" sz="18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" "</a:t>
            </a:r>
            <a:r>
              <a:rPr kumimoji="0" lang="pt-BR" sz="18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coronavirus</a:t>
            </a:r>
            <a:r>
              <a:rPr kumimoji="0" lang="pt-BR" sz="18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" "covid19" "</a:t>
            </a:r>
            <a:r>
              <a:rPr kumimoji="0" lang="pt-BR" sz="18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nest</a:t>
            </a:r>
            <a:r>
              <a:rPr kumimoji="0" lang="pt-BR" sz="18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" "</a:t>
            </a:r>
            <a:r>
              <a:rPr kumimoji="0" lang="pt-BR" sz="18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saud</a:t>
            </a:r>
            <a:r>
              <a:rPr kumimoji="0" lang="pt-BR" sz="18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" "</a:t>
            </a:r>
            <a:r>
              <a:rPr kumimoji="0" lang="pt-BR" sz="18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nao</a:t>
            </a:r>
            <a:r>
              <a:rPr kumimoji="0" lang="pt-BR" sz="18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" "</a:t>
            </a:r>
            <a:r>
              <a:rPr kumimoji="0" lang="pt-BR" sz="18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cidad</a:t>
            </a:r>
            <a:r>
              <a:rPr kumimoji="0" lang="pt-BR" sz="18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"</a:t>
            </a:r>
            <a:endParaRPr kumimoji="0" sz="180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4445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+mj-lt"/>
              <a:buAutoNum type="arabicPeriod"/>
              <a:tabLst/>
              <a:defRPr/>
            </a:pPr>
            <a:r>
              <a:rPr kumimoji="0" lang="pt-BR" sz="18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"</a:t>
            </a:r>
            <a:r>
              <a:rPr kumimoji="0" lang="pt-BR" sz="18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cas</a:t>
            </a:r>
            <a:r>
              <a:rPr kumimoji="0" lang="pt-BR" sz="18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" "h" "</a:t>
            </a:r>
            <a:r>
              <a:rPr kumimoji="0" lang="pt-BR" sz="18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coronavirus</a:t>
            </a:r>
            <a:r>
              <a:rPr kumimoji="0" lang="pt-BR" sz="18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" "</a:t>
            </a:r>
            <a:r>
              <a:rPr kumimoji="0" lang="pt-BR" sz="18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nest</a:t>
            </a:r>
            <a:r>
              <a:rPr kumimoji="0" lang="pt-BR" sz="18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" "</a:t>
            </a:r>
            <a:r>
              <a:rPr kumimoji="0" lang="pt-BR" sz="18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confirm</a:t>
            </a:r>
            <a:r>
              <a:rPr kumimoji="0" lang="pt-BR" sz="18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" "</a:t>
            </a:r>
            <a:r>
              <a:rPr kumimoji="0" lang="pt-BR" sz="18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nov</a:t>
            </a:r>
            <a:r>
              <a:rPr kumimoji="0" lang="pt-BR" sz="18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" "ser" "</a:t>
            </a:r>
            <a:r>
              <a:rPr kumimoji="0" lang="pt-BR" sz="18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numer</a:t>
            </a:r>
            <a:r>
              <a:rPr kumimoji="0" lang="pt-BR" sz="18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"</a:t>
            </a:r>
            <a:endParaRPr kumimoji="0" sz="180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4445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+mj-lt"/>
              <a:buAutoNum type="arabicPeriod"/>
              <a:tabLst/>
              <a:defRPr/>
            </a:pPr>
            <a:r>
              <a:rPr kumimoji="0" lang="pt-BR" sz="18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"</a:t>
            </a:r>
            <a:r>
              <a:rPr kumimoji="0" lang="pt-BR" sz="18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leit</a:t>
            </a:r>
            <a:r>
              <a:rPr kumimoji="0" lang="pt-BR" sz="18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" "boletim" "</a:t>
            </a:r>
            <a:r>
              <a:rPr kumimoji="0" lang="pt-BR" sz="18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masc</a:t>
            </a:r>
            <a:r>
              <a:rPr kumimoji="0" lang="pt-BR" sz="18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" "</a:t>
            </a:r>
            <a:r>
              <a:rPr kumimoji="0" lang="pt-BR" sz="18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nest</a:t>
            </a:r>
            <a:r>
              <a:rPr kumimoji="0" lang="pt-BR" sz="18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" "</a:t>
            </a:r>
            <a:r>
              <a:rPr kumimoji="0" lang="pt-BR" sz="18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nao</a:t>
            </a:r>
            <a:r>
              <a:rPr kumimoji="0" lang="pt-BR" sz="18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" "covid19" "uti" "hospital"</a:t>
            </a:r>
            <a:endParaRPr kumimoji="0" sz="180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4445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+mj-lt"/>
              <a:buAutoNum type="arabicPeriod"/>
              <a:tabLst/>
              <a:defRPr/>
            </a:pPr>
            <a:r>
              <a:rPr kumimoji="0" lang="pt-BR" sz="18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"</a:t>
            </a:r>
            <a:r>
              <a:rPr kumimoji="0" lang="pt-BR" sz="18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nov</a:t>
            </a:r>
            <a:r>
              <a:rPr kumimoji="0" lang="pt-BR" sz="18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" "h" "</a:t>
            </a:r>
            <a:r>
              <a:rPr kumimoji="0" lang="pt-BR" sz="18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masc</a:t>
            </a:r>
            <a:r>
              <a:rPr kumimoji="0" lang="pt-BR" sz="18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" "</a:t>
            </a:r>
            <a:r>
              <a:rPr kumimoji="0" lang="pt-BR" sz="18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nao</a:t>
            </a:r>
            <a:r>
              <a:rPr kumimoji="0" lang="pt-BR" sz="18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" "covid19" "</a:t>
            </a:r>
            <a:r>
              <a:rPr kumimoji="0" lang="pt-BR" sz="18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leit</a:t>
            </a:r>
            <a:r>
              <a:rPr kumimoji="0" lang="pt-BR" sz="18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" "</a:t>
            </a:r>
            <a:r>
              <a:rPr kumimoji="0" lang="pt-BR" sz="18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voc</a:t>
            </a:r>
            <a:r>
              <a:rPr kumimoji="0" lang="pt-BR" sz="18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" "</a:t>
            </a:r>
            <a:r>
              <a:rPr kumimoji="0" lang="pt-BR" sz="18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pod</a:t>
            </a:r>
            <a:r>
              <a:rPr kumimoji="0" lang="pt-BR" sz="18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"</a:t>
            </a:r>
          </a:p>
          <a:p>
            <a:pPr marL="4445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+mj-lt"/>
              <a:buAutoNum type="arabicPeriod"/>
              <a:tabLst/>
              <a:defRPr/>
            </a:pPr>
            <a:r>
              <a:rPr kumimoji="0" lang="pt-BR" sz="18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"</a:t>
            </a:r>
            <a:r>
              <a:rPr kumimoji="0" lang="pt-BR" sz="18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cas</a:t>
            </a:r>
            <a:r>
              <a:rPr kumimoji="0" lang="pt-BR" sz="18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" "boletim" "h" "</a:t>
            </a:r>
            <a:r>
              <a:rPr kumimoji="0" lang="pt-BR" sz="18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dest</a:t>
            </a:r>
            <a:r>
              <a:rPr kumimoji="0" lang="pt-BR" sz="18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" "</a:t>
            </a:r>
            <a:r>
              <a:rPr kumimoji="0" lang="pt-BR" sz="18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nov</a:t>
            </a:r>
            <a:r>
              <a:rPr kumimoji="0" lang="pt-BR" sz="18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" "</a:t>
            </a:r>
            <a:r>
              <a:rPr kumimoji="0" lang="pt-BR" sz="18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informaco</a:t>
            </a:r>
            <a:r>
              <a:rPr kumimoji="0" lang="pt-BR" sz="18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" "</a:t>
            </a:r>
            <a:r>
              <a:rPr kumimoji="0" lang="pt-BR" sz="18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saud</a:t>
            </a:r>
            <a:r>
              <a:rPr kumimoji="0" lang="pt-BR" sz="18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" "</a:t>
            </a:r>
            <a:r>
              <a:rPr kumimoji="0" lang="pt-BR" sz="180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conf</a:t>
            </a:r>
            <a:r>
              <a:rPr kumimoji="0" lang="pt-BR" sz="180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"</a:t>
            </a:r>
            <a:endParaRPr kumimoji="0" sz="180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8" name="Google Shape;498;gd90da42d43_2_218"/>
          <p:cNvSpPr txBox="1"/>
          <p:nvPr/>
        </p:nvSpPr>
        <p:spPr>
          <a:xfrm>
            <a:off x="5345248" y="3056979"/>
            <a:ext cx="26016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pt-BR" sz="1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Número de tópicos: 5</a:t>
            </a:r>
            <a:endParaRPr kumimoji="0" sz="19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7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96" name="Google Shape;496;gd90da42d43_2_2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753" y="4033944"/>
            <a:ext cx="5992782" cy="2648871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</p:pic>
      <p:pic>
        <p:nvPicPr>
          <p:cNvPr id="497" name="Google Shape;497;gd90da42d43_2_2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28288" y="4033944"/>
            <a:ext cx="5992783" cy="2648871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</p:pic>
      <p:pic>
        <p:nvPicPr>
          <p:cNvPr id="499" name="Google Shape;499;gd90da42d43_2_2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753" y="1480291"/>
            <a:ext cx="5277495" cy="2541452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5" name="Google Shape;505;gd90da42d43_2_249"/>
          <p:cNvGrpSpPr/>
          <p:nvPr/>
        </p:nvGrpSpPr>
        <p:grpSpPr>
          <a:xfrm>
            <a:off x="1428999" y="-53"/>
            <a:ext cx="9330864" cy="941371"/>
            <a:chOff x="534034" y="-1514998"/>
            <a:chExt cx="8976300" cy="2037600"/>
          </a:xfrm>
        </p:grpSpPr>
        <p:sp>
          <p:nvSpPr>
            <p:cNvPr id="506" name="Google Shape;506;gd90da42d43_2_249"/>
            <p:cNvSpPr/>
            <p:nvPr/>
          </p:nvSpPr>
          <p:spPr>
            <a:xfrm>
              <a:off x="534034" y="-1514998"/>
              <a:ext cx="8976300" cy="2037600"/>
            </a:xfrm>
            <a:prstGeom prst="rect">
              <a:avLst/>
            </a:prstGeom>
            <a:solidFill>
              <a:schemeClr val="dk2"/>
            </a:solidFill>
            <a:ln w="1905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07" name="Google Shape;507;gd90da42d43_2_249"/>
            <p:cNvSpPr txBox="1"/>
            <p:nvPr/>
          </p:nvSpPr>
          <p:spPr>
            <a:xfrm>
              <a:off x="699906" y="-1135694"/>
              <a:ext cx="8667300" cy="116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6200" tIns="76200" rIns="76200" bIns="762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000"/>
                <a:buFont typeface="Calibri"/>
                <a:buNone/>
                <a:tabLst/>
                <a:defRPr/>
              </a:pPr>
              <a:r>
                <a:rPr kumimoji="0" lang="pt-BR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rPr>
                <a:t>5. Qual a evolução dos tópicos dos tweets das prefeituras mensalmente e estes tópicos se relacionam com uma alta/baixa de número de casos confirmados de COVID-19?</a:t>
              </a:r>
              <a:endParaRPr kumimoji="0" sz="2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08" name="Google Shape;508;gd90da42d43_2_249"/>
          <p:cNvSpPr txBox="1"/>
          <p:nvPr/>
        </p:nvSpPr>
        <p:spPr>
          <a:xfrm>
            <a:off x="2689561" y="1141450"/>
            <a:ext cx="68097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pt-BR" sz="2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Tópicos quando os casos aumentaram</a:t>
            </a:r>
            <a:endParaRPr kumimoji="0" sz="2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09" name="Google Shape;509;gd90da42d43_2_249"/>
          <p:cNvSpPr txBox="1"/>
          <p:nvPr/>
        </p:nvSpPr>
        <p:spPr>
          <a:xfrm>
            <a:off x="5404521" y="2138175"/>
            <a:ext cx="6740700" cy="17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55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AutoNum type="arabicPeriod"/>
              <a:tabLst/>
              <a:defRPr/>
            </a:pPr>
            <a:r>
              <a:rPr kumimoji="0" lang="pt-BR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""</a:t>
            </a:r>
            <a:r>
              <a:rPr kumimoji="0" lang="pt-BR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saud</a:t>
            </a:r>
            <a:r>
              <a:rPr kumimoji="0" lang="pt-BR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" "</a:t>
            </a:r>
            <a:r>
              <a:rPr kumimoji="0" lang="pt-BR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vacin</a:t>
            </a:r>
            <a:r>
              <a:rPr kumimoji="0" lang="pt-BR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" "</a:t>
            </a:r>
            <a:r>
              <a:rPr kumimoji="0" lang="pt-BR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nao</a:t>
            </a:r>
            <a:r>
              <a:rPr kumimoji="0" lang="pt-BR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" "</a:t>
            </a:r>
            <a:r>
              <a:rPr kumimoji="0" lang="pt-BR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nov</a:t>
            </a:r>
            <a:r>
              <a:rPr kumimoji="0" lang="pt-BR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" "covid19" "</a:t>
            </a:r>
            <a:r>
              <a:rPr kumimoji="0" lang="pt-BR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tod</a:t>
            </a:r>
            <a:r>
              <a:rPr kumimoji="0" lang="pt-BR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" "h" "ser"</a:t>
            </a:r>
            <a:endParaRPr kumimoji="0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55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AutoNum type="arabicPeriod"/>
              <a:tabLst/>
              <a:defRPr/>
            </a:pPr>
            <a:r>
              <a:rPr kumimoji="0" lang="pt-BR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"</a:t>
            </a:r>
            <a:r>
              <a:rPr kumimoji="0" lang="pt-BR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vacin</a:t>
            </a:r>
            <a:r>
              <a:rPr kumimoji="0" lang="pt-BR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" "</a:t>
            </a:r>
            <a:r>
              <a:rPr kumimoji="0" lang="pt-BR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nao</a:t>
            </a:r>
            <a:r>
              <a:rPr kumimoji="0" lang="pt-BR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" "dos" "idos" "anos""</a:t>
            </a:r>
            <a:r>
              <a:rPr kumimoji="0" lang="pt-BR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vacinaca</a:t>
            </a:r>
            <a:r>
              <a:rPr kumimoji="0" lang="pt-BR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" "</a:t>
            </a:r>
            <a:r>
              <a:rPr kumimoji="0" lang="pt-BR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cas</a:t>
            </a:r>
            <a:r>
              <a:rPr kumimoji="0" lang="pt-BR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" "</a:t>
            </a:r>
            <a:r>
              <a:rPr kumimoji="0" lang="pt-BR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saud</a:t>
            </a:r>
            <a:r>
              <a:rPr kumimoji="0" lang="pt-BR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"</a:t>
            </a:r>
            <a:endParaRPr kumimoji="0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55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AutoNum type="arabicPeriod"/>
              <a:tabLst/>
              <a:defRPr/>
            </a:pPr>
            <a:r>
              <a:rPr kumimoji="0" lang="pt-BR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"h" "</a:t>
            </a:r>
            <a:r>
              <a:rPr kumimoji="0" lang="pt-BR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saud</a:t>
            </a:r>
            <a:r>
              <a:rPr kumimoji="0" lang="pt-BR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" "</a:t>
            </a:r>
            <a:r>
              <a:rPr kumimoji="0" lang="pt-BR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nov</a:t>
            </a:r>
            <a:r>
              <a:rPr kumimoji="0" lang="pt-BR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" "covid19" "</a:t>
            </a:r>
            <a:r>
              <a:rPr kumimoji="0" lang="pt-BR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coronavirus</a:t>
            </a:r>
            <a:r>
              <a:rPr kumimoji="0" lang="pt-BR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" "ser" "</a:t>
            </a:r>
            <a:r>
              <a:rPr kumimoji="0" lang="pt-BR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cas</a:t>
            </a:r>
            <a:r>
              <a:rPr kumimoji="0" lang="pt-BR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" "dia"</a:t>
            </a:r>
            <a:endParaRPr kumimoji="0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55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AutoNum type="arabicPeriod"/>
              <a:tabLst/>
              <a:defRPr/>
            </a:pPr>
            <a:r>
              <a:rPr kumimoji="0" lang="pt-BR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"</a:t>
            </a:r>
            <a:r>
              <a:rPr kumimoji="0" lang="pt-BR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nao</a:t>
            </a:r>
            <a:r>
              <a:rPr kumimoji="0" lang="pt-BR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" "</a:t>
            </a:r>
            <a:r>
              <a:rPr kumimoji="0" lang="pt-BR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nov</a:t>
            </a:r>
            <a:r>
              <a:rPr kumimoji="0" lang="pt-BR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" "</a:t>
            </a:r>
            <a:r>
              <a:rPr kumimoji="0" lang="pt-BR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rt</a:t>
            </a:r>
            <a:r>
              <a:rPr kumimoji="0" lang="pt-BR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" "</a:t>
            </a:r>
            <a:r>
              <a:rPr kumimoji="0" lang="pt-BR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vacin</a:t>
            </a:r>
            <a:r>
              <a:rPr kumimoji="0" lang="pt-BR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" "</a:t>
            </a:r>
            <a:r>
              <a:rPr kumimoji="0" lang="pt-BR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tod</a:t>
            </a:r>
            <a:r>
              <a:rPr kumimoji="0" lang="pt-BR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" "h" "</a:t>
            </a:r>
            <a:r>
              <a:rPr kumimoji="0" lang="pt-BR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coronavirus</a:t>
            </a:r>
            <a:r>
              <a:rPr kumimoji="0" lang="pt-BR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" "</a:t>
            </a:r>
            <a:r>
              <a:rPr kumimoji="0" lang="pt-BR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cas</a:t>
            </a:r>
            <a:r>
              <a:rPr kumimoji="0" lang="pt-BR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"</a:t>
            </a:r>
            <a:endParaRPr kumimoji="0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55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Calibri"/>
              <a:buAutoNum type="arabicPeriod"/>
              <a:tabLst/>
              <a:defRPr/>
            </a:pPr>
            <a:r>
              <a:rPr kumimoji="0" lang="pt-BR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"</a:t>
            </a:r>
            <a:r>
              <a:rPr kumimoji="0" lang="pt-BR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rt</a:t>
            </a:r>
            <a:r>
              <a:rPr kumimoji="0" lang="pt-BR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" "</a:t>
            </a:r>
            <a:r>
              <a:rPr kumimoji="0" lang="pt-BR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eptcpo</a:t>
            </a:r>
            <a:r>
              <a:rPr kumimoji="0" lang="pt-BR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" "</a:t>
            </a:r>
            <a:r>
              <a:rPr kumimoji="0" lang="pt-BR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av</a:t>
            </a:r>
            <a:r>
              <a:rPr kumimoji="0" lang="pt-BR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" "h" "rua" "</a:t>
            </a:r>
            <a:r>
              <a:rPr kumimoji="0" lang="pt-BR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proxim</a:t>
            </a:r>
            <a:r>
              <a:rPr kumimoji="0" lang="pt-BR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" "</a:t>
            </a:r>
            <a:r>
              <a:rPr kumimoji="0" lang="pt-BR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nov</a:t>
            </a:r>
            <a:r>
              <a:rPr kumimoji="0" lang="pt-BR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" "x"</a:t>
            </a:r>
            <a:endParaRPr kumimoji="0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0" name="Google Shape;510;gd90da42d43_2_249"/>
          <p:cNvSpPr txBox="1"/>
          <p:nvPr/>
        </p:nvSpPr>
        <p:spPr>
          <a:xfrm>
            <a:off x="5404521" y="4027811"/>
            <a:ext cx="1478845" cy="10310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pt-BR" sz="1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Número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pt-BR" sz="1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de tópicos: 5</a:t>
            </a:r>
            <a:endParaRPr kumimoji="0" sz="19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7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11" name="Google Shape;511;gd90da42d43_2_2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666" y="2138174"/>
            <a:ext cx="5162793" cy="2235099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</p:pic>
      <p:pic>
        <p:nvPicPr>
          <p:cNvPr id="512" name="Google Shape;512;gd90da42d43_2_2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2667" y="4447715"/>
            <a:ext cx="5162793" cy="2235100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</p:pic>
      <p:pic>
        <p:nvPicPr>
          <p:cNvPr id="513" name="Google Shape;513;gd90da42d43_2_2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83365" y="3861975"/>
            <a:ext cx="5261855" cy="2730736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9" name="Google Shape;519;gd90da42d43_2_231"/>
          <p:cNvGrpSpPr/>
          <p:nvPr/>
        </p:nvGrpSpPr>
        <p:grpSpPr>
          <a:xfrm>
            <a:off x="1428999" y="-53"/>
            <a:ext cx="9330864" cy="941371"/>
            <a:chOff x="534034" y="-1514998"/>
            <a:chExt cx="8976300" cy="2037600"/>
          </a:xfrm>
        </p:grpSpPr>
        <p:sp>
          <p:nvSpPr>
            <p:cNvPr id="520" name="Google Shape;520;gd90da42d43_2_231"/>
            <p:cNvSpPr/>
            <p:nvPr/>
          </p:nvSpPr>
          <p:spPr>
            <a:xfrm>
              <a:off x="534034" y="-1514998"/>
              <a:ext cx="8976300" cy="2037600"/>
            </a:xfrm>
            <a:prstGeom prst="rect">
              <a:avLst/>
            </a:prstGeom>
            <a:solidFill>
              <a:schemeClr val="dk2"/>
            </a:solidFill>
            <a:ln w="1905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21" name="Google Shape;521;gd90da42d43_2_231"/>
            <p:cNvSpPr txBox="1"/>
            <p:nvPr/>
          </p:nvSpPr>
          <p:spPr>
            <a:xfrm>
              <a:off x="699906" y="-1135694"/>
              <a:ext cx="8667300" cy="116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6200" tIns="76200" rIns="76200" bIns="762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000"/>
                <a:buFont typeface="Calibri"/>
                <a:buNone/>
                <a:tabLst/>
                <a:defRPr/>
              </a:pPr>
              <a:r>
                <a:rPr kumimoji="0" lang="pt-BR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rPr>
                <a:t>5. Qual a evolução dos tópicos dos tweets das prefeituras mensalmente e estes tópicos se relacionam com uma alta/baixa de número de casos confirmados de COVID-19?</a:t>
              </a:r>
              <a:endParaRPr kumimoji="0" sz="2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22" name="Google Shape;522;gd90da42d43_2_231"/>
          <p:cNvSpPr txBox="1"/>
          <p:nvPr/>
        </p:nvSpPr>
        <p:spPr>
          <a:xfrm>
            <a:off x="2746712" y="910772"/>
            <a:ext cx="68097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pt-BR" sz="2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Evolução mensal dos tópicos - Ano 2020</a:t>
            </a:r>
            <a:endParaRPr kumimoji="0" sz="2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23" name="Google Shape;523;gd90da42d43_2_231"/>
          <p:cNvSpPr txBox="1"/>
          <p:nvPr/>
        </p:nvSpPr>
        <p:spPr>
          <a:xfrm>
            <a:off x="0" y="2415075"/>
            <a:ext cx="4298400" cy="9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111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AutoNum type="arabicPeriod"/>
              <a:tabLst/>
              <a:defRPr/>
            </a:pPr>
            <a:r>
              <a:rPr kumimoji="0" lang="pt-BR" sz="13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"coronavirus" "cas" "nov" "saud" "covid19"</a:t>
            </a:r>
            <a:endParaRPr kumimoji="0" sz="13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457200" marR="0" lvl="0" indent="-3111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AutoNum type="arabicPeriod"/>
              <a:tabLst/>
              <a:defRPr/>
            </a:pPr>
            <a:r>
              <a:rPr kumimoji="0" lang="pt-BR" sz="13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"boletim" "covid19" "saud" "dest" "informaco"</a:t>
            </a:r>
            <a:endParaRPr kumimoji="0" sz="13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457200" marR="0" lvl="0" indent="-3111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AutoNum type="arabicPeriod"/>
              <a:tabLst/>
              <a:defRPr/>
            </a:pPr>
            <a:r>
              <a:rPr kumimoji="0" lang="pt-BR" sz="13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"coronavirus" "saud" "boletim" "nov" "covid19"</a:t>
            </a:r>
            <a:endParaRPr kumimoji="0" sz="13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457200" marR="0" lvl="0" indent="-3111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AutoNum type="arabicPeriod"/>
              <a:tabLst/>
              <a:defRPr/>
            </a:pPr>
            <a:r>
              <a:rPr kumimoji="0" lang="pt-BR" sz="13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"cas" "nao" "coronavirus" "prefeitur" "masc"</a:t>
            </a:r>
            <a:endParaRPr kumimoji="0" sz="13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24" name="Google Shape;524;gd90da42d43_2_231"/>
          <p:cNvSpPr txBox="1"/>
          <p:nvPr/>
        </p:nvSpPr>
        <p:spPr>
          <a:xfrm>
            <a:off x="223681" y="1660951"/>
            <a:ext cx="3764700" cy="800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pt-BR" sz="2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Abril</a:t>
            </a:r>
            <a:endParaRPr kumimoji="0" sz="25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25" name="Google Shape;525;gd90da42d43_2_231"/>
          <p:cNvSpPr txBox="1"/>
          <p:nvPr/>
        </p:nvSpPr>
        <p:spPr>
          <a:xfrm>
            <a:off x="4212062" y="1660951"/>
            <a:ext cx="3764700" cy="800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pt-BR" sz="25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Maio</a:t>
            </a:r>
            <a:endParaRPr kumimoji="0" sz="25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26" name="Google Shape;526;gd90da42d43_2_231"/>
          <p:cNvSpPr txBox="1"/>
          <p:nvPr/>
        </p:nvSpPr>
        <p:spPr>
          <a:xfrm>
            <a:off x="4246075" y="2342625"/>
            <a:ext cx="4218600" cy="11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111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AutoNum type="arabicPeriod"/>
              <a:tabLst/>
              <a:defRPr/>
            </a:pPr>
            <a:r>
              <a:rPr kumimoji="0" lang="pt-BR" sz="13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"coronavirus" "cas" "nov" "covid19" "cidad"</a:t>
            </a:r>
            <a:endParaRPr kumimoji="0" sz="13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457200" marR="0" lvl="0" indent="-3111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AutoNum type="arabicPeriod"/>
              <a:tabLst/>
              <a:defRPr/>
            </a:pPr>
            <a:r>
              <a:rPr kumimoji="0" lang="pt-BR" sz="13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"cas" "coronavirus" "nov" "confirm" "nao"</a:t>
            </a:r>
            <a:endParaRPr kumimoji="0" sz="13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457200" marR="0" lvl="0" indent="-3111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AutoNum type="arabicPeriod"/>
              <a:tabLst/>
              <a:defRPr/>
            </a:pPr>
            <a:r>
              <a:rPr kumimoji="0" lang="pt-BR" sz="13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"boletim" "acess" "covid19" "conf" "dest"</a:t>
            </a:r>
            <a:endParaRPr kumimoji="0" sz="13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457200" marR="0" lvl="0" indent="-3111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AutoNum type="arabicPeriod"/>
              <a:tabLst/>
              <a:defRPr/>
            </a:pPr>
            <a:r>
              <a:rPr kumimoji="0" lang="pt-BR" sz="13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"cas" "nov" "coronavirus" "voc" "nao"</a:t>
            </a:r>
            <a:endParaRPr kumimoji="0" sz="13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457200" marR="0" lvl="0" indent="-3111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AutoNum type="arabicPeriod"/>
              <a:tabLst/>
              <a:defRPr/>
            </a:pPr>
            <a:r>
              <a:rPr kumimoji="0" lang="pt-BR" sz="13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"empres" "ate" "saud" "program" "cidad"</a:t>
            </a:r>
            <a:endParaRPr kumimoji="0" sz="13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27" name="Google Shape;527;gd90da42d43_2_231"/>
          <p:cNvSpPr txBox="1"/>
          <p:nvPr/>
        </p:nvSpPr>
        <p:spPr>
          <a:xfrm>
            <a:off x="8200443" y="1660951"/>
            <a:ext cx="3764700" cy="800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pt-BR" sz="25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Junho</a:t>
            </a:r>
            <a:endParaRPr kumimoji="0" sz="25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28" name="Google Shape;528;gd90da42d43_2_231"/>
          <p:cNvSpPr txBox="1"/>
          <p:nvPr/>
        </p:nvSpPr>
        <p:spPr>
          <a:xfrm>
            <a:off x="8143975" y="2288025"/>
            <a:ext cx="4085400" cy="13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111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AutoNum type="arabicPeriod"/>
              <a:tabLst/>
              <a:defRPr/>
            </a:pPr>
            <a:r>
              <a:rPr kumimoji="0" lang="pt-BR" sz="13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"cas" "nov" "coronavirus" "covid19" "cidad"</a:t>
            </a:r>
            <a:endParaRPr kumimoji="0" sz="13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457200" marR="0" lvl="0" indent="-3111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AutoNum type="arabicPeriod"/>
              <a:tabLst/>
              <a:defRPr/>
            </a:pPr>
            <a:r>
              <a:rPr kumimoji="0" lang="pt-BR" sz="13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"cas" "coronavirus" "nov" "h" "confirm"</a:t>
            </a:r>
            <a:endParaRPr kumimoji="0" sz="13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457200" marR="0" lvl="0" indent="-3111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AutoNum type="arabicPeriod"/>
              <a:tabLst/>
              <a:defRPr/>
            </a:pPr>
            <a:r>
              <a:rPr kumimoji="0" lang="pt-BR" sz="13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"boletim" "covid19" "nao" "dest" "leit"</a:t>
            </a:r>
            <a:endParaRPr kumimoji="0" sz="13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457200" marR="0" lvl="0" indent="-3111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AutoNum type="arabicPeriod"/>
              <a:tabLst/>
              <a:defRPr/>
            </a:pPr>
            <a:r>
              <a:rPr kumimoji="0" lang="pt-BR" sz="13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"h" "boletim" "nao" "masc" "nest"</a:t>
            </a:r>
            <a:endParaRPr kumimoji="0" sz="13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457200" marR="0" lvl="0" indent="-3111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AutoNum type="arabicPeriod"/>
              <a:tabLst/>
              <a:defRPr/>
            </a:pPr>
            <a:r>
              <a:rPr kumimoji="0" lang="pt-BR" sz="13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"h" "nao" "leit" "nov" "cas"</a:t>
            </a:r>
            <a:endParaRPr kumimoji="0" sz="13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457200" marR="0" lvl="0" indent="-3111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AutoNum type="arabicPeriod"/>
              <a:tabLst/>
              <a:defRPr/>
            </a:pPr>
            <a:r>
              <a:rPr kumimoji="0" lang="pt-BR" sz="13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"leit" "nov" "cas" "coronavirus" "hospital"</a:t>
            </a:r>
            <a:endParaRPr kumimoji="0" sz="13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529" name="Google Shape;529;gd90da42d43_2_2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51562" y="3673427"/>
            <a:ext cx="5922968" cy="28741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  <p:pic>
        <p:nvPicPr>
          <p:cNvPr id="530" name="Google Shape;530;gd90da42d43_2_2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294" y="3673426"/>
            <a:ext cx="5922974" cy="28741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6" name="Google Shape;536;gd90da42d43_2_278"/>
          <p:cNvGrpSpPr/>
          <p:nvPr/>
        </p:nvGrpSpPr>
        <p:grpSpPr>
          <a:xfrm>
            <a:off x="1428999" y="-53"/>
            <a:ext cx="9330864" cy="941371"/>
            <a:chOff x="534034" y="-1514998"/>
            <a:chExt cx="8976300" cy="2037600"/>
          </a:xfrm>
        </p:grpSpPr>
        <p:sp>
          <p:nvSpPr>
            <p:cNvPr id="537" name="Google Shape;537;gd90da42d43_2_278"/>
            <p:cNvSpPr/>
            <p:nvPr/>
          </p:nvSpPr>
          <p:spPr>
            <a:xfrm>
              <a:off x="534034" y="-1514998"/>
              <a:ext cx="8976300" cy="2037600"/>
            </a:xfrm>
            <a:prstGeom prst="rect">
              <a:avLst/>
            </a:prstGeom>
            <a:solidFill>
              <a:schemeClr val="dk2"/>
            </a:solidFill>
            <a:ln w="1905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38" name="Google Shape;538;gd90da42d43_2_278"/>
            <p:cNvSpPr txBox="1"/>
            <p:nvPr/>
          </p:nvSpPr>
          <p:spPr>
            <a:xfrm>
              <a:off x="699906" y="-1135694"/>
              <a:ext cx="8667300" cy="116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6200" tIns="76200" rIns="76200" bIns="762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000"/>
                <a:buFont typeface="Calibri"/>
                <a:buNone/>
                <a:tabLst/>
                <a:defRPr/>
              </a:pPr>
              <a:r>
                <a:rPr kumimoji="0" lang="pt-BR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rPr>
                <a:t>5. Qual a evolução dos tópicos dos tweets das prefeituras mensalmente e estes tópicos se relacionam com uma alta/baixa de número de casos confirmados de COVID-19?</a:t>
              </a:r>
              <a:endParaRPr kumimoji="0" sz="2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39" name="Google Shape;539;gd90da42d43_2_278"/>
          <p:cNvSpPr txBox="1"/>
          <p:nvPr/>
        </p:nvSpPr>
        <p:spPr>
          <a:xfrm>
            <a:off x="2775424" y="1068375"/>
            <a:ext cx="68097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pt-BR" sz="2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Evolução mensal dos tópicos - Ano 2020</a:t>
            </a:r>
            <a:endParaRPr kumimoji="0" sz="2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40" name="Google Shape;540;gd90da42d43_2_278"/>
          <p:cNvSpPr txBox="1"/>
          <p:nvPr/>
        </p:nvSpPr>
        <p:spPr>
          <a:xfrm>
            <a:off x="401375" y="1576535"/>
            <a:ext cx="37647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pt-BR" sz="2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Julho</a:t>
            </a:r>
            <a:endParaRPr kumimoji="0" sz="25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41" name="Google Shape;541;gd90da42d43_2_278"/>
          <p:cNvSpPr txBox="1"/>
          <p:nvPr/>
        </p:nvSpPr>
        <p:spPr>
          <a:xfrm>
            <a:off x="4168150" y="1600638"/>
            <a:ext cx="37647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pt-BR" sz="2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Agosto</a:t>
            </a:r>
            <a:endParaRPr kumimoji="0" sz="25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42" name="Google Shape;542;gd90da42d43_2_278"/>
          <p:cNvSpPr txBox="1"/>
          <p:nvPr/>
        </p:nvSpPr>
        <p:spPr>
          <a:xfrm>
            <a:off x="8254788" y="1600638"/>
            <a:ext cx="37647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pt-BR" sz="25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Setembro</a:t>
            </a:r>
            <a:endParaRPr kumimoji="0" sz="25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43" name="Google Shape;543;gd90da42d43_2_278"/>
          <p:cNvSpPr txBox="1"/>
          <p:nvPr/>
        </p:nvSpPr>
        <p:spPr>
          <a:xfrm>
            <a:off x="403450" y="2415075"/>
            <a:ext cx="3764700" cy="9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111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AutoNum type="arabicPeriod"/>
              <a:tabLst/>
              <a:defRPr/>
            </a:pPr>
            <a:r>
              <a:rPr kumimoji="0" lang="pt-BR" sz="13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"nest" "covid19" "cas" "leit" "nov",</a:t>
            </a:r>
            <a:endParaRPr kumimoji="0" sz="13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457200" marR="0" lvl="0" indent="-3111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AutoNum type="arabicPeriod"/>
              <a:tabLst/>
              <a:defRPr/>
            </a:pPr>
            <a:r>
              <a:rPr kumimoji="0" lang="pt-BR" sz="13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"leit" "nov" "boletim" "uti" "coronavirus"</a:t>
            </a:r>
            <a:endParaRPr kumimoji="0" sz="13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457200" marR="0" lvl="0" indent="-3111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AutoNum type="arabicPeriod"/>
              <a:tabLst/>
              <a:defRPr/>
            </a:pPr>
            <a:r>
              <a:rPr kumimoji="0" lang="pt-BR" sz="13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"cas" "nest" "confirm" "ser" "obit"</a:t>
            </a:r>
            <a:endParaRPr kumimoji="0" sz="13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457200" marR="0" lvl="0" indent="-3111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AutoNum type="arabicPeriod"/>
              <a:tabLst/>
              <a:defRPr/>
            </a:pPr>
            <a:r>
              <a:rPr kumimoji="0" lang="pt-BR" sz="13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"pacient" "intern" "covid19" "nov" "sao"</a:t>
            </a:r>
            <a:endParaRPr kumimoji="0" sz="13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44" name="Google Shape;544;gd90da42d43_2_278"/>
          <p:cNvSpPr txBox="1"/>
          <p:nvPr/>
        </p:nvSpPr>
        <p:spPr>
          <a:xfrm>
            <a:off x="4144175" y="2415075"/>
            <a:ext cx="4072200" cy="11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111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AutoNum type="arabicPeriod"/>
              <a:tabLst/>
              <a:defRPr/>
            </a:pPr>
            <a:r>
              <a:rPr kumimoji="0" lang="pt-BR" sz="13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"nov" "coronavirus" "cas" "covid19" "nest"</a:t>
            </a:r>
            <a:endParaRPr kumimoji="0" sz="13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457200" marR="0" lvl="0" indent="-3111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AutoNum type="arabicPeriod"/>
              <a:tabLst/>
              <a:defRPr/>
            </a:pPr>
            <a:r>
              <a:rPr kumimoji="0" lang="pt-BR" sz="13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"cas" "numer" "coronavirus" "h" "prefeitur"</a:t>
            </a:r>
            <a:endParaRPr kumimoji="0" sz="13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457200" marR="0" lvl="0" indent="-3111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AutoNum type="arabicPeriod"/>
              <a:tabLst/>
              <a:defRPr/>
            </a:pPr>
            <a:r>
              <a:rPr kumimoji="0" lang="pt-BR" sz="13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"nov" "covid19" "nest" "boletim" "numer"</a:t>
            </a:r>
            <a:endParaRPr kumimoji="0" sz="13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457200" marR="0" lvl="0" indent="-3111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AutoNum type="arabicPeriod"/>
              <a:tabLst/>
              <a:defRPr/>
            </a:pPr>
            <a:r>
              <a:rPr kumimoji="0" lang="pt-BR" sz="13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"nest" "masc" "cas" "voc" "nao"</a:t>
            </a:r>
            <a:endParaRPr kumimoji="0" sz="13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457200" marR="0" lvl="0" indent="-3111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AutoNum type="arabicPeriod"/>
              <a:tabLst/>
              <a:defRPr/>
            </a:pPr>
            <a:r>
              <a:rPr kumimoji="0" lang="pt-BR" sz="13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"boletim" "ser" "nao" "cas" "nov"</a:t>
            </a:r>
            <a:endParaRPr kumimoji="0" sz="13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45" name="Google Shape;545;gd90da42d43_2_278"/>
          <p:cNvSpPr txBox="1"/>
          <p:nvPr/>
        </p:nvSpPr>
        <p:spPr>
          <a:xfrm>
            <a:off x="8001500" y="2342625"/>
            <a:ext cx="4126200" cy="15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111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AutoNum type="arabicPeriod"/>
              <a:tabLst/>
              <a:defRPr/>
            </a:pPr>
            <a:r>
              <a:rPr kumimoji="0" lang="pt-BR" sz="13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"covid19" "masc" "coronavirus" "cas" "nao"'</a:t>
            </a:r>
            <a:endParaRPr kumimoji="0" sz="13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457200" marR="0" lvl="0" indent="-3111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AutoNum type="arabicPeriod"/>
              <a:tabLst/>
              <a:defRPr/>
            </a:pPr>
            <a:r>
              <a:rPr kumimoji="0" lang="pt-BR" sz="13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"masc" "nao" "conf" "nov" "coronavirus"</a:t>
            </a:r>
            <a:endParaRPr kumimoji="0" sz="13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457200" marR="0" lvl="0" indent="-3111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AutoNum type="arabicPeriod"/>
              <a:tabLst/>
              <a:defRPr/>
            </a:pPr>
            <a:r>
              <a:rPr kumimoji="0" lang="pt-BR" sz="13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"h" "masc" "funcion" "h30" "recif"</a:t>
            </a:r>
            <a:endParaRPr kumimoji="0" sz="13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457200" marR="0" lvl="0" indent="-3111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AutoNum type="arabicPeriod"/>
              <a:tabLst/>
              <a:defRPr/>
            </a:pPr>
            <a:r>
              <a:rPr kumimoji="0" lang="pt-BR" sz="13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"coronavirus" "nao" "combat" "boletim" "dest"</a:t>
            </a:r>
            <a:endParaRPr kumimoji="0" sz="13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457200" marR="0" lvl="0" indent="-3111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AutoNum type="arabicPeriod"/>
              <a:tabLst/>
              <a:defRPr/>
            </a:pPr>
            <a:r>
              <a:rPr kumimoji="0" lang="pt-BR" sz="13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"dest" "informaco" "boletim" "coronavirus" "h"</a:t>
            </a:r>
            <a:endParaRPr kumimoji="0" sz="13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457200" marR="0" lvl="0" indent="-3111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AutoNum type="arabicPeriod"/>
              <a:tabLst/>
              <a:defRPr/>
            </a:pPr>
            <a:r>
              <a:rPr kumimoji="0" lang="pt-BR" sz="13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"covid19" "saud" "masc" "nao" "cas"</a:t>
            </a:r>
            <a:endParaRPr kumimoji="0" sz="13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457200" marR="0" lvl="0" indent="-3111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AutoNum type="arabicPeriod"/>
              <a:tabLst/>
              <a:defRPr/>
            </a:pPr>
            <a:r>
              <a:rPr kumimoji="0" lang="pt-BR" sz="13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"nao" "masc" "agu" "ser" "pra"</a:t>
            </a:r>
            <a:endParaRPr kumimoji="0" sz="13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546" name="Google Shape;546;gd90da42d43_2_2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08133" y="3928127"/>
            <a:ext cx="6152824" cy="264822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  <p:pic>
        <p:nvPicPr>
          <p:cNvPr id="547" name="Google Shape;547;gd90da42d43_2_2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7867" y="3928126"/>
            <a:ext cx="5652399" cy="264822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3" name="Google Shape;553;gd90da42d43_2_291"/>
          <p:cNvGrpSpPr/>
          <p:nvPr/>
        </p:nvGrpSpPr>
        <p:grpSpPr>
          <a:xfrm>
            <a:off x="1428999" y="-53"/>
            <a:ext cx="9330864" cy="941371"/>
            <a:chOff x="534034" y="-1514998"/>
            <a:chExt cx="8976300" cy="2037600"/>
          </a:xfrm>
        </p:grpSpPr>
        <p:sp>
          <p:nvSpPr>
            <p:cNvPr id="554" name="Google Shape;554;gd90da42d43_2_291"/>
            <p:cNvSpPr/>
            <p:nvPr/>
          </p:nvSpPr>
          <p:spPr>
            <a:xfrm>
              <a:off x="534034" y="-1514998"/>
              <a:ext cx="8976300" cy="2037600"/>
            </a:xfrm>
            <a:prstGeom prst="rect">
              <a:avLst/>
            </a:prstGeom>
            <a:solidFill>
              <a:schemeClr val="dk2"/>
            </a:solidFill>
            <a:ln w="1905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55" name="Google Shape;555;gd90da42d43_2_291"/>
            <p:cNvSpPr txBox="1"/>
            <p:nvPr/>
          </p:nvSpPr>
          <p:spPr>
            <a:xfrm>
              <a:off x="699906" y="-1135694"/>
              <a:ext cx="8667300" cy="116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6200" tIns="76200" rIns="76200" bIns="762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000"/>
                <a:buFont typeface="Calibri"/>
                <a:buNone/>
                <a:tabLst/>
                <a:defRPr/>
              </a:pPr>
              <a:r>
                <a:rPr kumimoji="0" lang="pt-BR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rPr>
                <a:t>5. Qual a evolução dos tópicos dos tweets das prefeituras mensalmente e estes tópicos se relacionam com uma alta/baixa de número de casos confirmados de COVID-19?</a:t>
              </a:r>
              <a:endParaRPr kumimoji="0" sz="2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56" name="Google Shape;556;gd90da42d43_2_291"/>
          <p:cNvSpPr txBox="1"/>
          <p:nvPr/>
        </p:nvSpPr>
        <p:spPr>
          <a:xfrm>
            <a:off x="2859674" y="956018"/>
            <a:ext cx="68097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pt-BR" sz="2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Evolução mensal dos tópicos - Ano 2020</a:t>
            </a:r>
            <a:endParaRPr kumimoji="0" sz="2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57" name="Google Shape;557;gd90da42d43_2_291"/>
          <p:cNvSpPr txBox="1"/>
          <p:nvPr/>
        </p:nvSpPr>
        <p:spPr>
          <a:xfrm>
            <a:off x="14470" y="1650196"/>
            <a:ext cx="37647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pt-BR" sz="2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Outubro</a:t>
            </a:r>
            <a:endParaRPr kumimoji="0" sz="25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58" name="Google Shape;558;gd90da42d43_2_291"/>
          <p:cNvSpPr txBox="1"/>
          <p:nvPr/>
        </p:nvSpPr>
        <p:spPr>
          <a:xfrm>
            <a:off x="4597475" y="1650196"/>
            <a:ext cx="37647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pt-BR" sz="2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Novembro</a:t>
            </a:r>
            <a:endParaRPr kumimoji="0" sz="25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59" name="Google Shape;559;gd90da42d43_2_291"/>
          <p:cNvSpPr txBox="1"/>
          <p:nvPr/>
        </p:nvSpPr>
        <p:spPr>
          <a:xfrm>
            <a:off x="8464675" y="1650196"/>
            <a:ext cx="37647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pt-BR" sz="2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Dezembro</a:t>
            </a:r>
            <a:endParaRPr kumimoji="0" sz="25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60" name="Google Shape;560;gd90da42d43_2_291"/>
          <p:cNvSpPr txBox="1"/>
          <p:nvPr/>
        </p:nvSpPr>
        <p:spPr>
          <a:xfrm>
            <a:off x="61225" y="2415075"/>
            <a:ext cx="4239842" cy="13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111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AutoNum type="arabicPeriod"/>
              <a:tabLst/>
              <a:defRPr/>
            </a:pPr>
            <a:r>
              <a:rPr kumimoji="0" lang="pt-BR" sz="13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"</a:t>
            </a:r>
            <a:r>
              <a:rPr kumimoji="0" lang="pt-BR" sz="13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coronavirus</a:t>
            </a:r>
            <a:r>
              <a:rPr kumimoji="0" lang="pt-BR" sz="13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" "</a:t>
            </a:r>
            <a:r>
              <a:rPr kumimoji="0" lang="pt-BR" sz="13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pod</a:t>
            </a:r>
            <a:r>
              <a:rPr kumimoji="0" lang="pt-BR" sz="13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" "</a:t>
            </a:r>
            <a:r>
              <a:rPr kumimoji="0" lang="pt-BR" sz="13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voc</a:t>
            </a:r>
            <a:r>
              <a:rPr kumimoji="0" lang="pt-BR" sz="13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" "</a:t>
            </a:r>
            <a:r>
              <a:rPr kumimoji="0" lang="pt-BR" sz="13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cas</a:t>
            </a:r>
            <a:r>
              <a:rPr kumimoji="0" lang="pt-BR" sz="13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" "</a:t>
            </a:r>
            <a:r>
              <a:rPr kumimoji="0" lang="pt-BR" sz="13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conf</a:t>
            </a:r>
            <a:r>
              <a:rPr kumimoji="0" lang="pt-BR" sz="13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"</a:t>
            </a:r>
            <a:endParaRPr kumimoji="0" sz="13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457200" marR="0" lvl="0" indent="-3111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AutoNum type="arabicPeriod"/>
              <a:tabLst/>
              <a:defRPr/>
            </a:pPr>
            <a:r>
              <a:rPr kumimoji="0" lang="pt-BR" sz="13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"</a:t>
            </a:r>
            <a:r>
              <a:rPr kumimoji="0" lang="pt-BR" sz="13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masc</a:t>
            </a:r>
            <a:r>
              <a:rPr kumimoji="0" lang="pt-BR" sz="13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" "h" "</a:t>
            </a:r>
            <a:r>
              <a:rPr kumimoji="0" lang="pt-BR" sz="13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nao</a:t>
            </a:r>
            <a:r>
              <a:rPr kumimoji="0" lang="pt-BR" sz="13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" "ser" "dia"</a:t>
            </a:r>
            <a:endParaRPr kumimoji="0" sz="13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457200" marR="0" lvl="0" indent="-3111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AutoNum type="arabicPeriod"/>
              <a:tabLst/>
              <a:defRPr/>
            </a:pPr>
            <a:r>
              <a:rPr kumimoji="0" lang="pt-BR" sz="13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"h" "</a:t>
            </a:r>
            <a:r>
              <a:rPr kumimoji="0" lang="pt-BR" sz="13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masc</a:t>
            </a:r>
            <a:r>
              <a:rPr kumimoji="0" lang="pt-BR" sz="13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" "</a:t>
            </a:r>
            <a:r>
              <a:rPr kumimoji="0" lang="pt-BR" sz="13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vacinaca</a:t>
            </a:r>
            <a:r>
              <a:rPr kumimoji="0" lang="pt-BR" sz="13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" "dia" "</a:t>
            </a:r>
            <a:r>
              <a:rPr kumimoji="0" lang="pt-BR" sz="13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campanh</a:t>
            </a:r>
            <a:r>
              <a:rPr kumimoji="0" lang="pt-BR" sz="13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"</a:t>
            </a:r>
            <a:endParaRPr kumimoji="0" sz="13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457200" marR="0" lvl="0" indent="-3111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AutoNum type="arabicPeriod"/>
              <a:tabLst/>
              <a:defRPr/>
            </a:pPr>
            <a:r>
              <a:rPr kumimoji="0" lang="pt-BR" sz="13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"</a:t>
            </a:r>
            <a:r>
              <a:rPr kumimoji="0" lang="pt-BR" sz="13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dest</a:t>
            </a:r>
            <a:r>
              <a:rPr kumimoji="0" lang="pt-BR" sz="13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" "boletim" "</a:t>
            </a:r>
            <a:r>
              <a:rPr kumimoji="0" lang="pt-BR" sz="13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coronavirus</a:t>
            </a:r>
            <a:r>
              <a:rPr kumimoji="0" lang="pt-BR" sz="13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" "</a:t>
            </a:r>
            <a:r>
              <a:rPr kumimoji="0" lang="pt-BR" sz="13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nov</a:t>
            </a:r>
            <a:r>
              <a:rPr kumimoji="0" lang="pt-BR" sz="13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" "</a:t>
            </a:r>
            <a:r>
              <a:rPr kumimoji="0" lang="pt-BR" sz="13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informaco</a:t>
            </a:r>
            <a:r>
              <a:rPr kumimoji="0" lang="pt-BR" sz="13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"</a:t>
            </a:r>
            <a:endParaRPr kumimoji="0" sz="13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457200" marR="0" lvl="0" indent="-3111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AutoNum type="arabicPeriod"/>
              <a:tabLst/>
              <a:defRPr/>
            </a:pPr>
            <a:r>
              <a:rPr kumimoji="0" lang="pt-BR" sz="13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"h" "dia" "</a:t>
            </a:r>
            <a:r>
              <a:rPr kumimoji="0" lang="pt-BR" sz="13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masc</a:t>
            </a:r>
            <a:r>
              <a:rPr kumimoji="0" lang="pt-BR" sz="13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" "</a:t>
            </a:r>
            <a:r>
              <a:rPr kumimoji="0" lang="pt-BR" sz="13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vacinaca</a:t>
            </a:r>
            <a:r>
              <a:rPr kumimoji="0" lang="pt-BR" sz="13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" "</a:t>
            </a:r>
            <a:r>
              <a:rPr kumimoji="0" lang="pt-BR" sz="13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campanh</a:t>
            </a:r>
            <a:r>
              <a:rPr kumimoji="0" lang="pt-BR" sz="13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"</a:t>
            </a:r>
            <a:endParaRPr kumimoji="0" sz="13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457200" marR="0" lvl="0" indent="-3111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AutoNum type="arabicPeriod"/>
              <a:tabLst/>
              <a:defRPr/>
            </a:pPr>
            <a:r>
              <a:rPr kumimoji="0" lang="pt-BR" sz="13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"pra" "</a:t>
            </a:r>
            <a:r>
              <a:rPr kumimoji="0" lang="pt-BR" sz="13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masc</a:t>
            </a:r>
            <a:r>
              <a:rPr kumimoji="0" lang="pt-BR" sz="13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" "dia" "</a:t>
            </a:r>
            <a:r>
              <a:rPr kumimoji="0" lang="pt-BR" sz="13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tod</a:t>
            </a:r>
            <a:r>
              <a:rPr kumimoji="0" lang="pt-BR" sz="13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" "</a:t>
            </a:r>
            <a:r>
              <a:rPr kumimoji="0" lang="pt-BR" sz="13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voc</a:t>
            </a:r>
            <a:r>
              <a:rPr kumimoji="0" lang="pt-BR" sz="13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"</a:t>
            </a:r>
            <a:endParaRPr kumimoji="0" sz="13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61" name="Google Shape;561;gd90da42d43_2_291"/>
          <p:cNvSpPr txBox="1"/>
          <p:nvPr/>
        </p:nvSpPr>
        <p:spPr>
          <a:xfrm>
            <a:off x="4430975" y="2415075"/>
            <a:ext cx="3931200" cy="13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111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AutoNum type="arabicPeriod"/>
              <a:tabLst/>
              <a:defRPr/>
            </a:pPr>
            <a:r>
              <a:rPr kumimoji="0" lang="pt-BR" sz="13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"</a:t>
            </a:r>
            <a:r>
              <a:rPr kumimoji="0" lang="pt-BR" sz="13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nao</a:t>
            </a:r>
            <a:r>
              <a:rPr kumimoji="0" lang="pt-BR" sz="13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" "</a:t>
            </a:r>
            <a:r>
              <a:rPr kumimoji="0" lang="pt-BR" sz="13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coronavirus</a:t>
            </a:r>
            <a:r>
              <a:rPr kumimoji="0" lang="pt-BR" sz="13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" "</a:t>
            </a:r>
            <a:r>
              <a:rPr kumimoji="0" lang="pt-BR" sz="13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saud</a:t>
            </a:r>
            <a:r>
              <a:rPr kumimoji="0" lang="pt-BR" sz="13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" "</a:t>
            </a:r>
            <a:r>
              <a:rPr kumimoji="0" lang="pt-BR" sz="13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nov</a:t>
            </a:r>
            <a:r>
              <a:rPr kumimoji="0" lang="pt-BR" sz="13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" "</a:t>
            </a:r>
            <a:r>
              <a:rPr kumimoji="0" lang="pt-BR" sz="13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cas</a:t>
            </a:r>
            <a:r>
              <a:rPr kumimoji="0" lang="pt-BR" sz="13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"</a:t>
            </a:r>
            <a:endParaRPr kumimoji="0" sz="13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457200" marR="0" lvl="0" indent="-3111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AutoNum type="arabicPeriod"/>
              <a:tabLst/>
              <a:defRPr/>
            </a:pPr>
            <a:r>
              <a:rPr kumimoji="0" lang="pt-BR" sz="13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"</a:t>
            </a:r>
            <a:r>
              <a:rPr kumimoji="0" lang="pt-BR" sz="13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nao</a:t>
            </a:r>
            <a:r>
              <a:rPr kumimoji="0" lang="pt-BR" sz="13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" "boletim" "</a:t>
            </a:r>
            <a:r>
              <a:rPr kumimoji="0" lang="pt-BR" sz="13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masc</a:t>
            </a:r>
            <a:r>
              <a:rPr kumimoji="0" lang="pt-BR" sz="13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" "</a:t>
            </a:r>
            <a:r>
              <a:rPr kumimoji="0" lang="pt-BR" sz="13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nov</a:t>
            </a:r>
            <a:r>
              <a:rPr kumimoji="0" lang="pt-BR" sz="13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" "</a:t>
            </a:r>
            <a:r>
              <a:rPr kumimoji="0" lang="pt-BR" sz="13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dest</a:t>
            </a:r>
            <a:r>
              <a:rPr kumimoji="0" lang="pt-BR" sz="13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"</a:t>
            </a:r>
            <a:endParaRPr kumimoji="0" sz="13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457200" marR="0" lvl="0" indent="-3111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AutoNum type="arabicPeriod"/>
              <a:tabLst/>
              <a:defRPr/>
            </a:pPr>
            <a:r>
              <a:rPr kumimoji="0" lang="pt-BR" sz="13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"</a:t>
            </a:r>
            <a:r>
              <a:rPr kumimoji="0" lang="pt-BR" sz="13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coronavirus</a:t>
            </a:r>
            <a:r>
              <a:rPr kumimoji="0" lang="pt-BR" sz="13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" "h" "</a:t>
            </a:r>
            <a:r>
              <a:rPr kumimoji="0" lang="pt-BR" sz="13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masc</a:t>
            </a:r>
            <a:r>
              <a:rPr kumimoji="0" lang="pt-BR" sz="13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" "</a:t>
            </a:r>
            <a:r>
              <a:rPr kumimoji="0" lang="pt-BR" sz="13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nao</a:t>
            </a:r>
            <a:r>
              <a:rPr kumimoji="0" lang="pt-BR" sz="13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" "dia"</a:t>
            </a:r>
            <a:endParaRPr kumimoji="0" sz="13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457200" marR="0" lvl="0" indent="-3111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AutoNum type="arabicPeriod"/>
              <a:tabLst/>
              <a:defRPr/>
            </a:pPr>
            <a:r>
              <a:rPr kumimoji="0" lang="pt-BR" sz="13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"</a:t>
            </a:r>
            <a:r>
              <a:rPr kumimoji="0" lang="pt-BR" sz="13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pod</a:t>
            </a:r>
            <a:r>
              <a:rPr kumimoji="0" lang="pt-BR" sz="13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" "</a:t>
            </a:r>
            <a:r>
              <a:rPr kumimoji="0" lang="pt-BR" sz="13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voc</a:t>
            </a:r>
            <a:r>
              <a:rPr kumimoji="0" lang="pt-BR" sz="13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" "</a:t>
            </a:r>
            <a:r>
              <a:rPr kumimoji="0" lang="pt-BR" sz="13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nao</a:t>
            </a:r>
            <a:r>
              <a:rPr kumimoji="0" lang="pt-BR" sz="13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" "ser" "</a:t>
            </a:r>
            <a:r>
              <a:rPr kumimoji="0" lang="pt-BR" sz="13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nov</a:t>
            </a:r>
            <a:r>
              <a:rPr kumimoji="0" lang="pt-BR" sz="13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"</a:t>
            </a:r>
            <a:endParaRPr kumimoji="0" sz="13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457200" marR="0" lvl="0" indent="-3111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AutoNum type="arabicPeriod"/>
              <a:tabLst/>
              <a:defRPr/>
            </a:pPr>
            <a:r>
              <a:rPr kumimoji="0" lang="pt-BR" sz="13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"</a:t>
            </a:r>
            <a:r>
              <a:rPr kumimoji="0" lang="pt-BR" sz="13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saud</a:t>
            </a:r>
            <a:r>
              <a:rPr kumimoji="0" lang="pt-BR" sz="13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" "</a:t>
            </a:r>
            <a:r>
              <a:rPr kumimoji="0" lang="pt-BR" sz="13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nov</a:t>
            </a:r>
            <a:r>
              <a:rPr kumimoji="0" lang="pt-BR" sz="13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" "</a:t>
            </a:r>
            <a:r>
              <a:rPr kumimoji="0" lang="pt-BR" sz="13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nao</a:t>
            </a:r>
            <a:r>
              <a:rPr kumimoji="0" lang="pt-BR" sz="13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" "ser" "</a:t>
            </a:r>
            <a:r>
              <a:rPr kumimoji="0" lang="pt-BR" sz="13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cidad</a:t>
            </a:r>
            <a:r>
              <a:rPr kumimoji="0" lang="pt-BR" sz="13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"</a:t>
            </a:r>
            <a:endParaRPr kumimoji="0" sz="13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457200" marR="0" lvl="0" indent="-3111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AutoNum type="arabicPeriod"/>
              <a:tabLst/>
              <a:defRPr/>
            </a:pPr>
            <a:r>
              <a:rPr kumimoji="0" lang="pt-BR" sz="13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"h" "</a:t>
            </a:r>
            <a:r>
              <a:rPr kumimoji="0" lang="pt-BR" sz="13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nov</a:t>
            </a:r>
            <a:r>
              <a:rPr kumimoji="0" lang="pt-BR" sz="13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" "</a:t>
            </a:r>
            <a:r>
              <a:rPr kumimoji="0" lang="pt-BR" sz="13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nao</a:t>
            </a:r>
            <a:r>
              <a:rPr kumimoji="0" lang="pt-BR" sz="13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" "</a:t>
            </a:r>
            <a:r>
              <a:rPr kumimoji="0" lang="pt-BR" sz="13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tod</a:t>
            </a:r>
            <a:r>
              <a:rPr kumimoji="0" lang="pt-BR" sz="13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" "</a:t>
            </a:r>
            <a:r>
              <a:rPr kumimoji="0" lang="pt-BR" sz="13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cidad</a:t>
            </a:r>
            <a:r>
              <a:rPr kumimoji="0" lang="pt-BR" sz="13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"</a:t>
            </a:r>
            <a:endParaRPr kumimoji="0" sz="13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62" name="Google Shape;562;gd90da42d43_2_291"/>
          <p:cNvSpPr txBox="1"/>
          <p:nvPr/>
        </p:nvSpPr>
        <p:spPr>
          <a:xfrm>
            <a:off x="8126875" y="2415075"/>
            <a:ext cx="4102500" cy="178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111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AutoNum type="arabicPeriod"/>
              <a:tabLst/>
              <a:defRPr/>
            </a:pPr>
            <a:r>
              <a:rPr kumimoji="0" lang="pt-BR" sz="13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"</a:t>
            </a:r>
            <a:r>
              <a:rPr kumimoji="0" lang="pt-BR" sz="13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nov</a:t>
            </a:r>
            <a:r>
              <a:rPr kumimoji="0" lang="pt-BR" sz="13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" "</a:t>
            </a:r>
            <a:r>
              <a:rPr kumimoji="0" lang="pt-BR" sz="13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nao</a:t>
            </a:r>
            <a:r>
              <a:rPr kumimoji="0" lang="pt-BR" sz="13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" "</a:t>
            </a:r>
            <a:r>
              <a:rPr kumimoji="0" lang="pt-BR" sz="13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tod</a:t>
            </a:r>
            <a:r>
              <a:rPr kumimoji="0" lang="pt-BR" sz="13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" "</a:t>
            </a:r>
            <a:r>
              <a:rPr kumimoji="0" lang="pt-BR" sz="13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cidad</a:t>
            </a:r>
            <a:r>
              <a:rPr kumimoji="0" lang="pt-BR" sz="13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" "</a:t>
            </a:r>
            <a:r>
              <a:rPr kumimoji="0" lang="pt-BR" sz="13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sao</a:t>
            </a:r>
            <a:r>
              <a:rPr kumimoji="0" lang="pt-BR" sz="13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"</a:t>
            </a:r>
            <a:endParaRPr kumimoji="0" sz="13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457200" marR="0" lvl="0" indent="-3111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AutoNum type="arabicPeriod"/>
              <a:tabLst/>
              <a:defRPr/>
            </a:pPr>
            <a:r>
              <a:rPr kumimoji="0" lang="pt-BR" sz="13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"escol" "</a:t>
            </a:r>
            <a:r>
              <a:rPr kumimoji="0" lang="pt-BR" sz="13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projet</a:t>
            </a:r>
            <a:r>
              <a:rPr kumimoji="0" lang="pt-BR" sz="13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" "anos" "</a:t>
            </a:r>
            <a:r>
              <a:rPr kumimoji="0" lang="pt-BR" sz="13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nao</a:t>
            </a:r>
            <a:r>
              <a:rPr kumimoji="0" lang="pt-BR" sz="13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" "</a:t>
            </a:r>
            <a:r>
              <a:rPr kumimoji="0" lang="pt-BR" sz="13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abert</a:t>
            </a:r>
            <a:r>
              <a:rPr kumimoji="0" lang="pt-BR" sz="13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"</a:t>
            </a:r>
            <a:endParaRPr kumimoji="0" sz="13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457200" marR="0" lvl="0" indent="-3111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AutoNum type="arabicPeriod"/>
              <a:tabLst/>
              <a:defRPr/>
            </a:pPr>
            <a:r>
              <a:rPr kumimoji="0" lang="pt-BR" sz="13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"</a:t>
            </a:r>
            <a:r>
              <a:rPr kumimoji="0" lang="pt-BR" sz="13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nov</a:t>
            </a:r>
            <a:r>
              <a:rPr kumimoji="0" lang="pt-BR" sz="13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" "</a:t>
            </a:r>
            <a:r>
              <a:rPr kumimoji="0" lang="pt-BR" sz="13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saud</a:t>
            </a:r>
            <a:r>
              <a:rPr kumimoji="0" lang="pt-BR" sz="13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" "</a:t>
            </a:r>
            <a:r>
              <a:rPr kumimoji="0" lang="pt-BR" sz="13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nao</a:t>
            </a:r>
            <a:r>
              <a:rPr kumimoji="0" lang="pt-BR" sz="13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" "boletim" "</a:t>
            </a:r>
            <a:r>
              <a:rPr kumimoji="0" lang="pt-BR" sz="13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coronavirus</a:t>
            </a:r>
            <a:r>
              <a:rPr kumimoji="0" lang="pt-BR" sz="13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"</a:t>
            </a:r>
            <a:endParaRPr kumimoji="0" sz="13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457200" marR="0" lvl="0" indent="-3111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AutoNum type="arabicPeriod"/>
              <a:tabLst/>
              <a:defRPr/>
            </a:pPr>
            <a:r>
              <a:rPr kumimoji="0" lang="pt-BR" sz="13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"h" "</a:t>
            </a:r>
            <a:r>
              <a:rPr kumimoji="0" lang="pt-BR" sz="13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nao</a:t>
            </a:r>
            <a:r>
              <a:rPr kumimoji="0" lang="pt-BR" sz="13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" "dia" "</a:t>
            </a:r>
            <a:r>
              <a:rPr kumimoji="0" lang="pt-BR" sz="13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cas</a:t>
            </a:r>
            <a:r>
              <a:rPr kumimoji="0" lang="pt-BR" sz="13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" "ate"</a:t>
            </a:r>
            <a:endParaRPr kumimoji="0" sz="13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457200" marR="0" lvl="0" indent="-3111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AutoNum type="arabicPeriod"/>
              <a:tabLst/>
              <a:defRPr/>
            </a:pPr>
            <a:r>
              <a:rPr kumimoji="0" lang="pt-BR" sz="13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"</a:t>
            </a:r>
            <a:r>
              <a:rPr kumimoji="0" lang="pt-BR" sz="13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cidad</a:t>
            </a:r>
            <a:r>
              <a:rPr kumimoji="0" lang="pt-BR" sz="13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" "</a:t>
            </a:r>
            <a:r>
              <a:rPr kumimoji="0" lang="pt-BR" sz="13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sao</a:t>
            </a:r>
            <a:r>
              <a:rPr kumimoji="0" lang="pt-BR" sz="13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" "</a:t>
            </a:r>
            <a:r>
              <a:rPr kumimoji="0" lang="pt-BR" sz="13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tod</a:t>
            </a:r>
            <a:r>
              <a:rPr kumimoji="0" lang="pt-BR" sz="13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" "h" "anos"</a:t>
            </a:r>
            <a:endParaRPr kumimoji="0" sz="13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457200" marR="0" lvl="0" indent="-3111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AutoNum type="arabicPeriod"/>
              <a:tabLst/>
              <a:defRPr/>
            </a:pPr>
            <a:r>
              <a:rPr kumimoji="0" lang="pt-BR" sz="13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"</a:t>
            </a:r>
            <a:r>
              <a:rPr kumimoji="0" lang="pt-BR" sz="13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nov</a:t>
            </a:r>
            <a:r>
              <a:rPr kumimoji="0" lang="pt-BR" sz="13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" "</a:t>
            </a:r>
            <a:r>
              <a:rPr kumimoji="0" lang="pt-BR" sz="13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tod</a:t>
            </a:r>
            <a:r>
              <a:rPr kumimoji="0" lang="pt-BR" sz="13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" "anos" "</a:t>
            </a:r>
            <a:r>
              <a:rPr kumimoji="0" lang="pt-BR" sz="13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cidad</a:t>
            </a:r>
            <a:r>
              <a:rPr kumimoji="0" lang="pt-BR" sz="13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" "dia"</a:t>
            </a:r>
            <a:endParaRPr kumimoji="0" sz="13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457200" marR="0" lvl="0" indent="-3111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AutoNum type="arabicPeriod"/>
              <a:tabLst/>
              <a:defRPr/>
            </a:pPr>
            <a:r>
              <a:rPr kumimoji="0" lang="pt-BR" sz="13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"</a:t>
            </a:r>
            <a:r>
              <a:rPr kumimoji="0" lang="pt-BR" sz="13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chuv</a:t>
            </a:r>
            <a:r>
              <a:rPr kumimoji="0" lang="pt-BR" sz="13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" "</a:t>
            </a:r>
            <a:r>
              <a:rPr kumimoji="0" lang="pt-BR" sz="13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rt</a:t>
            </a:r>
            <a:r>
              <a:rPr kumimoji="0" lang="pt-BR" sz="13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" "h" "</a:t>
            </a:r>
            <a:r>
              <a:rPr kumimoji="0" lang="pt-BR" sz="13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operacoesri</a:t>
            </a:r>
            <a:r>
              <a:rPr kumimoji="0" lang="pt-BR" sz="13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" "</a:t>
            </a:r>
            <a:r>
              <a:rPr kumimoji="0" lang="pt-BR" sz="13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tod</a:t>
            </a:r>
            <a:r>
              <a:rPr kumimoji="0" lang="pt-BR" sz="13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"</a:t>
            </a:r>
            <a:endParaRPr kumimoji="0" sz="13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457200" marR="0" lvl="0" indent="-3111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AutoNum type="arabicPeriod"/>
              <a:tabLst/>
              <a:defRPr/>
            </a:pPr>
            <a:r>
              <a:rPr kumimoji="0" lang="pt-BR" sz="13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"h" "dia" "ate" "bom" "</a:t>
            </a:r>
            <a:r>
              <a:rPr kumimoji="0" lang="pt-BR" sz="13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pesso</a:t>
            </a:r>
            <a:r>
              <a:rPr kumimoji="0" lang="pt-BR" sz="13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"</a:t>
            </a:r>
            <a:endParaRPr kumimoji="0" sz="13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563" name="Google Shape;563;gd90da42d43_2_2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035" y="4319600"/>
            <a:ext cx="5982302" cy="217165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  <p:pic>
        <p:nvPicPr>
          <p:cNvPr id="564" name="Google Shape;564;gd90da42d43_2_2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08372" y="4319600"/>
            <a:ext cx="5717417" cy="217164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0" name="Google Shape;570;gd90da42d43_2_304"/>
          <p:cNvGrpSpPr/>
          <p:nvPr/>
        </p:nvGrpSpPr>
        <p:grpSpPr>
          <a:xfrm>
            <a:off x="1428999" y="-53"/>
            <a:ext cx="9330864" cy="941371"/>
            <a:chOff x="534034" y="-1514998"/>
            <a:chExt cx="8976300" cy="2037600"/>
          </a:xfrm>
        </p:grpSpPr>
        <p:sp>
          <p:nvSpPr>
            <p:cNvPr id="571" name="Google Shape;571;gd90da42d43_2_304"/>
            <p:cNvSpPr/>
            <p:nvPr/>
          </p:nvSpPr>
          <p:spPr>
            <a:xfrm>
              <a:off x="534034" y="-1514998"/>
              <a:ext cx="8976300" cy="2037600"/>
            </a:xfrm>
            <a:prstGeom prst="rect">
              <a:avLst/>
            </a:prstGeom>
            <a:solidFill>
              <a:schemeClr val="dk2"/>
            </a:solidFill>
            <a:ln w="1905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72" name="Google Shape;572;gd90da42d43_2_304"/>
            <p:cNvSpPr txBox="1"/>
            <p:nvPr/>
          </p:nvSpPr>
          <p:spPr>
            <a:xfrm>
              <a:off x="699906" y="-1135694"/>
              <a:ext cx="8667300" cy="116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6200" tIns="76200" rIns="76200" bIns="762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000"/>
                <a:buFont typeface="Calibri"/>
                <a:buNone/>
                <a:tabLst/>
                <a:defRPr/>
              </a:pPr>
              <a:r>
                <a:rPr kumimoji="0" lang="pt-BR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rPr>
                <a:t>5. Qual a evolução dos tópicos dos tweets das prefeituras mensalmente e estes tópicos se relacionam com uma alta/baixa de número de casos confirmados de COVID-19?</a:t>
              </a:r>
              <a:endParaRPr kumimoji="0" sz="2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73" name="Google Shape;573;gd90da42d43_2_304"/>
          <p:cNvSpPr txBox="1"/>
          <p:nvPr/>
        </p:nvSpPr>
        <p:spPr>
          <a:xfrm>
            <a:off x="2689562" y="784586"/>
            <a:ext cx="68097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pt-BR" sz="2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Evolução mensal dos tópicos - Ano 2021</a:t>
            </a:r>
            <a:endParaRPr kumimoji="0" sz="2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74" name="Google Shape;574;gd90da42d43_2_304"/>
          <p:cNvSpPr txBox="1"/>
          <p:nvPr/>
        </p:nvSpPr>
        <p:spPr>
          <a:xfrm>
            <a:off x="223681" y="1525585"/>
            <a:ext cx="37647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pt-BR" sz="2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Janeiro</a:t>
            </a:r>
            <a:endParaRPr kumimoji="0" sz="25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75" name="Google Shape;575;gd90da42d43_2_304"/>
          <p:cNvSpPr txBox="1"/>
          <p:nvPr/>
        </p:nvSpPr>
        <p:spPr>
          <a:xfrm>
            <a:off x="4212062" y="1525585"/>
            <a:ext cx="37647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pt-BR" sz="2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Fevereiro</a:t>
            </a:r>
            <a:endParaRPr kumimoji="0" sz="25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76" name="Google Shape;576;gd90da42d43_2_304"/>
          <p:cNvSpPr txBox="1"/>
          <p:nvPr/>
        </p:nvSpPr>
        <p:spPr>
          <a:xfrm>
            <a:off x="8200443" y="1525585"/>
            <a:ext cx="37647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pt-BR" sz="2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Março</a:t>
            </a:r>
            <a:endParaRPr kumimoji="0" sz="25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77" name="Google Shape;577;gd90da42d43_2_304"/>
          <p:cNvSpPr txBox="1"/>
          <p:nvPr/>
        </p:nvSpPr>
        <p:spPr>
          <a:xfrm>
            <a:off x="391731" y="2342625"/>
            <a:ext cx="40131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  <a:tabLst/>
              <a:defRPr/>
            </a:pPr>
            <a:r>
              <a:rPr kumimoji="0" lang="pt-BR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"</a:t>
            </a:r>
            <a:r>
              <a:rPr kumimoji="0" lang="pt-BR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saud</a:t>
            </a:r>
            <a:r>
              <a:rPr kumimoji="0" lang="pt-BR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" "</a:t>
            </a:r>
            <a:r>
              <a:rPr kumimoji="0" lang="pt-BR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vacin</a:t>
            </a:r>
            <a:r>
              <a:rPr kumimoji="0" lang="pt-BR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" "covid19" "ser" "</a:t>
            </a:r>
            <a:r>
              <a:rPr kumimoji="0" lang="pt-BR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nov</a:t>
            </a:r>
            <a:r>
              <a:rPr kumimoji="0" lang="pt-BR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"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457200" marR="0" lvl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  <a:tabLst/>
              <a:defRPr/>
            </a:pPr>
            <a:r>
              <a:rPr kumimoji="0" lang="pt-BR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"</a:t>
            </a:r>
            <a:r>
              <a:rPr kumimoji="0" lang="pt-BR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vacin</a:t>
            </a:r>
            <a:r>
              <a:rPr kumimoji="0" lang="pt-BR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" "</a:t>
            </a:r>
            <a:r>
              <a:rPr kumimoji="0" lang="pt-BR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saud</a:t>
            </a:r>
            <a:r>
              <a:rPr kumimoji="0" lang="pt-BR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" "dos" "</a:t>
            </a:r>
            <a:r>
              <a:rPr kumimoji="0" lang="pt-BR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contr</a:t>
            </a:r>
            <a:r>
              <a:rPr kumimoji="0" lang="pt-BR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" "dia"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457200" marR="0" lvl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  <a:tabLst/>
              <a:defRPr/>
            </a:pPr>
            <a:r>
              <a:rPr kumimoji="0" lang="pt-BR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"</a:t>
            </a:r>
            <a:r>
              <a:rPr kumimoji="0" lang="pt-BR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nov</a:t>
            </a:r>
            <a:r>
              <a:rPr kumimoji="0" lang="pt-BR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" "</a:t>
            </a:r>
            <a:r>
              <a:rPr kumimoji="0" lang="pt-BR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saud</a:t>
            </a:r>
            <a:r>
              <a:rPr kumimoji="0" lang="pt-BR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" "ser" "</a:t>
            </a:r>
            <a:r>
              <a:rPr kumimoji="0" lang="pt-BR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secret</a:t>
            </a:r>
            <a:r>
              <a:rPr kumimoji="0" lang="pt-BR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" "boletim"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457200" marR="0" lvl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  <a:tabLst/>
              <a:defRPr/>
            </a:pPr>
            <a:r>
              <a:rPr kumimoji="0" lang="pt-BR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"</a:t>
            </a:r>
            <a:r>
              <a:rPr kumimoji="0" lang="pt-BR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nao</a:t>
            </a:r>
            <a:r>
              <a:rPr kumimoji="0" lang="pt-BR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" "dia" "</a:t>
            </a:r>
            <a:r>
              <a:rPr kumimoji="0" lang="pt-BR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tod</a:t>
            </a:r>
            <a:r>
              <a:rPr kumimoji="0" lang="pt-BR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" "covid19" "ser"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457200" marR="0" lvl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  <a:tabLst/>
              <a:defRPr/>
            </a:pPr>
            <a:r>
              <a:rPr kumimoji="0" lang="pt-BR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"dia" "</a:t>
            </a:r>
            <a:r>
              <a:rPr kumimoji="0" lang="pt-BR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nao</a:t>
            </a:r>
            <a:r>
              <a:rPr kumimoji="0" lang="pt-BR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" "</a:t>
            </a:r>
            <a:r>
              <a:rPr kumimoji="0" lang="pt-BR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cidad</a:t>
            </a:r>
            <a:r>
              <a:rPr kumimoji="0" lang="pt-BR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" "</a:t>
            </a:r>
            <a:r>
              <a:rPr kumimoji="0" lang="pt-BR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nov</a:t>
            </a:r>
            <a:r>
              <a:rPr kumimoji="0" lang="pt-BR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" "covid19"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78" name="Google Shape;578;gd90da42d43_2_304"/>
          <p:cNvSpPr txBox="1"/>
          <p:nvPr/>
        </p:nvSpPr>
        <p:spPr>
          <a:xfrm>
            <a:off x="4404831" y="2342625"/>
            <a:ext cx="38703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  <a:tabLst/>
              <a:defRPr/>
            </a:pPr>
            <a:r>
              <a:rPr kumimoji="0" lang="pt-BR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"</a:t>
            </a:r>
            <a:r>
              <a:rPr kumimoji="0" lang="pt-BR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vacin</a:t>
            </a:r>
            <a:r>
              <a:rPr kumimoji="0" lang="pt-BR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" "</a:t>
            </a:r>
            <a:r>
              <a:rPr kumimoji="0" lang="pt-BR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saud</a:t>
            </a:r>
            <a:r>
              <a:rPr kumimoji="0" lang="pt-BR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" "idos" "anos" "</a:t>
            </a:r>
            <a:r>
              <a:rPr kumimoji="0" lang="pt-BR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vacinaca</a:t>
            </a:r>
            <a:r>
              <a:rPr kumimoji="0" lang="pt-BR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"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457200" marR="0" lvl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  <a:tabLst/>
              <a:defRPr/>
            </a:pPr>
            <a:r>
              <a:rPr kumimoji="0" lang="pt-BR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"</a:t>
            </a:r>
            <a:r>
              <a:rPr kumimoji="0" lang="pt-BR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nao</a:t>
            </a:r>
            <a:r>
              <a:rPr kumimoji="0" lang="pt-BR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" "</a:t>
            </a:r>
            <a:r>
              <a:rPr kumimoji="0" lang="pt-BR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vacin</a:t>
            </a:r>
            <a:r>
              <a:rPr kumimoji="0" lang="pt-BR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" "idos" "anos" "</a:t>
            </a:r>
            <a:r>
              <a:rPr kumimoji="0" lang="pt-BR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tod</a:t>
            </a:r>
            <a:r>
              <a:rPr kumimoji="0" lang="pt-BR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"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457200" marR="0" lvl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  <a:tabLst/>
              <a:defRPr/>
            </a:pPr>
            <a:r>
              <a:rPr kumimoji="0" lang="pt-BR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"h" "</a:t>
            </a:r>
            <a:r>
              <a:rPr kumimoji="0" lang="pt-BR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rt</a:t>
            </a:r>
            <a:r>
              <a:rPr kumimoji="0" lang="pt-BR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" "</a:t>
            </a:r>
            <a:r>
              <a:rPr kumimoji="0" lang="pt-BR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nao</a:t>
            </a:r>
            <a:r>
              <a:rPr kumimoji="0" lang="pt-BR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" "</a:t>
            </a:r>
            <a:r>
              <a:rPr kumimoji="0" lang="pt-BR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eptcpo</a:t>
            </a:r>
            <a:r>
              <a:rPr kumimoji="0" lang="pt-BR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" "</a:t>
            </a:r>
            <a:r>
              <a:rPr kumimoji="0" lang="pt-BR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vacin</a:t>
            </a:r>
            <a:r>
              <a:rPr kumimoji="0" lang="pt-BR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"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457200" marR="0" lvl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  <a:tabLst/>
              <a:defRPr/>
            </a:pPr>
            <a:r>
              <a:rPr kumimoji="0" lang="pt-BR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"h" "</a:t>
            </a:r>
            <a:r>
              <a:rPr kumimoji="0" lang="pt-BR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rt</a:t>
            </a:r>
            <a:r>
              <a:rPr kumimoji="0" lang="pt-BR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" "</a:t>
            </a:r>
            <a:r>
              <a:rPr kumimoji="0" lang="pt-BR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eptcpo</a:t>
            </a:r>
            <a:r>
              <a:rPr kumimoji="0" lang="pt-BR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" "</a:t>
            </a:r>
            <a:r>
              <a:rPr kumimoji="0" lang="pt-BR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av</a:t>
            </a:r>
            <a:r>
              <a:rPr kumimoji="0" lang="pt-BR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" "</a:t>
            </a:r>
            <a:r>
              <a:rPr kumimoji="0" lang="pt-BR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proxim</a:t>
            </a:r>
            <a:r>
              <a:rPr kumimoji="0" lang="pt-BR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"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457200" marR="0" lvl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AutoNum type="arabicPeriod"/>
              <a:tabLst/>
              <a:defRPr/>
            </a:pPr>
            <a:r>
              <a:rPr kumimoji="0" lang="pt-BR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"h" "</a:t>
            </a:r>
            <a:r>
              <a:rPr kumimoji="0" lang="pt-BR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nao</a:t>
            </a:r>
            <a:r>
              <a:rPr kumimoji="0" lang="pt-BR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" "</a:t>
            </a:r>
            <a:r>
              <a:rPr kumimoji="0" lang="pt-BR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vacin</a:t>
            </a:r>
            <a:r>
              <a:rPr kumimoji="0" lang="pt-BR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" "dia" "</a:t>
            </a:r>
            <a:r>
              <a:rPr kumimoji="0" lang="pt-BR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saud</a:t>
            </a:r>
            <a:r>
              <a:rPr kumimoji="0" lang="pt-BR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"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79" name="Google Shape;579;gd90da42d43_2_304"/>
          <p:cNvSpPr txBox="1"/>
          <p:nvPr/>
        </p:nvSpPr>
        <p:spPr>
          <a:xfrm>
            <a:off x="8321875" y="2342625"/>
            <a:ext cx="3870300" cy="15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111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AutoNum type="arabicPeriod"/>
              <a:tabLst/>
              <a:defRPr/>
            </a:pPr>
            <a:r>
              <a:rPr kumimoji="0" lang="pt-BR" sz="13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"</a:t>
            </a:r>
            <a:r>
              <a:rPr kumimoji="0" lang="pt-BR" sz="13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vacin</a:t>
            </a:r>
            <a:r>
              <a:rPr kumimoji="0" lang="pt-BR" sz="13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" "dos" "idos" "anos" "</a:t>
            </a:r>
            <a:r>
              <a:rPr kumimoji="0" lang="pt-BR" sz="13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vacinaca</a:t>
            </a:r>
            <a:r>
              <a:rPr kumimoji="0" lang="pt-BR" sz="13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"</a:t>
            </a:r>
            <a:endParaRPr kumimoji="0" sz="13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457200" marR="0" lvl="0" indent="-3111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AutoNum type="arabicPeriod"/>
              <a:tabLst/>
              <a:defRPr/>
            </a:pPr>
            <a:r>
              <a:rPr kumimoji="0" lang="pt-BR" sz="13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"</a:t>
            </a:r>
            <a:r>
              <a:rPr kumimoji="0" lang="pt-BR" sz="13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vacin</a:t>
            </a:r>
            <a:r>
              <a:rPr kumimoji="0" lang="pt-BR" sz="13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" "h" "dos" "idos" "</a:t>
            </a:r>
            <a:r>
              <a:rPr kumimoji="0" lang="pt-BR" sz="13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nao</a:t>
            </a:r>
            <a:r>
              <a:rPr kumimoji="0" lang="pt-BR" sz="13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"</a:t>
            </a:r>
            <a:endParaRPr kumimoji="0" sz="13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457200" marR="0" lvl="0" indent="-3111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AutoNum type="arabicPeriod"/>
              <a:tabLst/>
              <a:defRPr/>
            </a:pPr>
            <a:r>
              <a:rPr kumimoji="0" lang="pt-BR" sz="13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"h" "</a:t>
            </a:r>
            <a:r>
              <a:rPr kumimoji="0" lang="pt-BR" sz="13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nao</a:t>
            </a:r>
            <a:r>
              <a:rPr kumimoji="0" lang="pt-BR" sz="13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" "</a:t>
            </a:r>
            <a:r>
              <a:rPr kumimoji="0" lang="pt-BR" sz="13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tod</a:t>
            </a:r>
            <a:r>
              <a:rPr kumimoji="0" lang="pt-BR" sz="13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" "covid19" "anos"</a:t>
            </a:r>
            <a:endParaRPr kumimoji="0" sz="13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457200" marR="0" lvl="0" indent="-3111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AutoNum type="arabicPeriod"/>
              <a:tabLst/>
              <a:defRPr/>
            </a:pPr>
            <a:r>
              <a:rPr kumimoji="0" lang="pt-BR" sz="13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"</a:t>
            </a:r>
            <a:r>
              <a:rPr kumimoji="0" lang="pt-BR" sz="13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rt</a:t>
            </a:r>
            <a:r>
              <a:rPr kumimoji="0" lang="pt-BR" sz="13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" "</a:t>
            </a:r>
            <a:r>
              <a:rPr kumimoji="0" lang="pt-BR" sz="13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eptcpo</a:t>
            </a:r>
            <a:r>
              <a:rPr kumimoji="0" lang="pt-BR" sz="13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" "</a:t>
            </a:r>
            <a:r>
              <a:rPr kumimoji="0" lang="pt-BR" sz="13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av</a:t>
            </a:r>
            <a:r>
              <a:rPr kumimoji="0" lang="pt-BR" sz="13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" "rua" "</a:t>
            </a:r>
            <a:r>
              <a:rPr kumimoji="0" lang="pt-BR" sz="13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nao</a:t>
            </a:r>
            <a:r>
              <a:rPr kumimoji="0" lang="pt-BR" sz="13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"</a:t>
            </a:r>
            <a:endParaRPr kumimoji="0" sz="13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457200" marR="0" lvl="0" indent="-3111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AutoNum type="arabicPeriod"/>
              <a:tabLst/>
              <a:defRPr/>
            </a:pPr>
            <a:r>
              <a:rPr kumimoji="0" lang="pt-BR" sz="13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"anos" "</a:t>
            </a:r>
            <a:r>
              <a:rPr kumimoji="0" lang="pt-BR" sz="13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vacin</a:t>
            </a:r>
            <a:r>
              <a:rPr kumimoji="0" lang="pt-BR" sz="13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" "dia" "</a:t>
            </a:r>
            <a:r>
              <a:rPr kumimoji="0" lang="pt-BR" sz="13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vacinaca</a:t>
            </a:r>
            <a:r>
              <a:rPr kumimoji="0" lang="pt-BR" sz="13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" "dos"</a:t>
            </a:r>
            <a:endParaRPr kumimoji="0" sz="13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457200" marR="0" lvl="0" indent="-3111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AutoNum type="arabicPeriod"/>
              <a:tabLst/>
              <a:defRPr/>
            </a:pPr>
            <a:r>
              <a:rPr kumimoji="0" lang="pt-BR" sz="13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"covid19" "</a:t>
            </a:r>
            <a:r>
              <a:rPr kumimoji="0" lang="pt-BR" sz="13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saud</a:t>
            </a:r>
            <a:r>
              <a:rPr kumimoji="0" lang="pt-BR" sz="13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" "dia" "</a:t>
            </a:r>
            <a:r>
              <a:rPr kumimoji="0" lang="pt-BR" sz="13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nao</a:t>
            </a:r>
            <a:r>
              <a:rPr kumimoji="0" lang="pt-BR" sz="13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" "</a:t>
            </a:r>
            <a:r>
              <a:rPr kumimoji="0" lang="pt-BR" sz="13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nov</a:t>
            </a:r>
            <a:r>
              <a:rPr kumimoji="0" lang="pt-BR" sz="13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"</a:t>
            </a:r>
            <a:endParaRPr kumimoji="0" sz="13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457200" marR="0" lvl="0" indent="-3111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AutoNum type="arabicPeriod"/>
              <a:tabLst/>
              <a:defRPr/>
            </a:pPr>
            <a:r>
              <a:rPr kumimoji="0" lang="pt-BR" sz="13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"</a:t>
            </a:r>
            <a:r>
              <a:rPr kumimoji="0" lang="pt-BR" sz="13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nao</a:t>
            </a:r>
            <a:r>
              <a:rPr kumimoji="0" lang="pt-BR" sz="13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" "dia" "</a:t>
            </a:r>
            <a:r>
              <a:rPr kumimoji="0" lang="pt-BR" sz="13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vacinaca</a:t>
            </a:r>
            <a:r>
              <a:rPr kumimoji="0" lang="pt-BR" sz="13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" "anos" "idos"</a:t>
            </a:r>
            <a:endParaRPr kumimoji="0" sz="13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580" name="Google Shape;580;gd90da42d43_2_3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69667" y="3928125"/>
            <a:ext cx="6318675" cy="248899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  <p:pic>
        <p:nvPicPr>
          <p:cNvPr id="581" name="Google Shape;581;gd90da42d43_2_3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0483" y="3928126"/>
            <a:ext cx="5568701" cy="248899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"/>
          <p:cNvSpPr txBox="1">
            <a:spLocks noGrp="1"/>
          </p:cNvSpPr>
          <p:nvPr>
            <p:ph type="title"/>
          </p:nvPr>
        </p:nvSpPr>
        <p:spPr>
          <a:xfrm>
            <a:off x="837982" y="365126"/>
            <a:ext cx="10512862" cy="763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orbel"/>
              <a:buNone/>
            </a:pPr>
            <a:r>
              <a:rPr lang="pt-BR"/>
              <a:t>Contextualização</a:t>
            </a:r>
            <a:endParaRPr/>
          </a:p>
        </p:txBody>
      </p:sp>
      <p:sp>
        <p:nvSpPr>
          <p:cNvPr id="156" name="Google Shape;156;p3"/>
          <p:cNvSpPr txBox="1"/>
          <p:nvPr/>
        </p:nvSpPr>
        <p:spPr>
          <a:xfrm>
            <a:off x="3367775" y="3980112"/>
            <a:ext cx="5226600" cy="151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3200" tIns="129525" rIns="129525" bIns="1295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Calibri"/>
              <a:buNone/>
            </a:pPr>
            <a:r>
              <a:rPr lang="pt-BR" sz="3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Ciência de dados aplicada à COVID-19</a:t>
            </a:r>
            <a:endParaRPr/>
          </a:p>
        </p:txBody>
      </p:sp>
      <p:sp>
        <p:nvSpPr>
          <p:cNvPr id="157" name="Google Shape;157;p3"/>
          <p:cNvSpPr/>
          <p:nvPr/>
        </p:nvSpPr>
        <p:spPr>
          <a:xfrm>
            <a:off x="304595" y="1912592"/>
            <a:ext cx="5400300" cy="1710600"/>
          </a:xfrm>
          <a:prstGeom prst="rect">
            <a:avLst/>
          </a:prstGeom>
          <a:solidFill>
            <a:schemeClr val="lt1">
              <a:alpha val="40000"/>
            </a:schemeClr>
          </a:solidFill>
          <a:ln w="9525" cap="flat" cmpd="sng">
            <a:solidFill>
              <a:srgbClr val="599BD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3"/>
          <p:cNvSpPr txBox="1"/>
          <p:nvPr/>
        </p:nvSpPr>
        <p:spPr>
          <a:xfrm>
            <a:off x="304595" y="1912592"/>
            <a:ext cx="5400300" cy="17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3200" tIns="129525" rIns="129525" bIns="1295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r>
              <a:rPr lang="pt-BR" sz="3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Pandemia decorrente da COVID-19</a:t>
            </a:r>
            <a:endParaRPr/>
          </a:p>
        </p:txBody>
      </p:sp>
      <p:sp>
        <p:nvSpPr>
          <p:cNvPr id="159" name="Google Shape;159;p3"/>
          <p:cNvSpPr/>
          <p:nvPr/>
        </p:nvSpPr>
        <p:spPr>
          <a:xfrm>
            <a:off x="365725" y="2224937"/>
            <a:ext cx="979500" cy="10860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3"/>
          <p:cNvSpPr/>
          <p:nvPr/>
        </p:nvSpPr>
        <p:spPr>
          <a:xfrm>
            <a:off x="6206209" y="1912592"/>
            <a:ext cx="5400300" cy="1710600"/>
          </a:xfrm>
          <a:prstGeom prst="rect">
            <a:avLst/>
          </a:prstGeom>
          <a:solidFill>
            <a:schemeClr val="lt1">
              <a:alpha val="40000"/>
            </a:schemeClr>
          </a:solidFill>
          <a:ln w="9525" cap="flat" cmpd="sng">
            <a:solidFill>
              <a:srgbClr val="599BD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3"/>
          <p:cNvSpPr txBox="1"/>
          <p:nvPr/>
        </p:nvSpPr>
        <p:spPr>
          <a:xfrm>
            <a:off x="6206209" y="1912592"/>
            <a:ext cx="5400300" cy="17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093200" tIns="129525" rIns="129525" bIns="1295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Calibri"/>
              <a:buNone/>
            </a:pPr>
            <a:r>
              <a:rPr lang="pt-BR" sz="3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Prefeituras dos munícipios </a:t>
            </a:r>
            <a:r>
              <a:rPr lang="pt-BR" sz="3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brasil</a:t>
            </a:r>
            <a:r>
              <a:rPr lang="pt-BR" sz="3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eiros</a:t>
            </a:r>
            <a:endParaRPr dirty="0"/>
          </a:p>
        </p:txBody>
      </p:sp>
      <p:sp>
        <p:nvSpPr>
          <p:cNvPr id="162" name="Google Shape;162;p3"/>
          <p:cNvSpPr/>
          <p:nvPr/>
        </p:nvSpPr>
        <p:spPr>
          <a:xfrm>
            <a:off x="6304175" y="2270000"/>
            <a:ext cx="817800" cy="9960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3"/>
          <p:cNvSpPr/>
          <p:nvPr/>
        </p:nvSpPr>
        <p:spPr>
          <a:xfrm>
            <a:off x="3367775" y="4112975"/>
            <a:ext cx="857400" cy="11406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/>
            </a:stretch>
          </a:blip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3"/>
          <p:cNvSpPr/>
          <p:nvPr/>
        </p:nvSpPr>
        <p:spPr>
          <a:xfrm>
            <a:off x="3147326" y="3882125"/>
            <a:ext cx="5508300" cy="1710600"/>
          </a:xfrm>
          <a:prstGeom prst="rect">
            <a:avLst/>
          </a:prstGeom>
          <a:solidFill>
            <a:schemeClr val="lt1">
              <a:alpha val="40000"/>
            </a:schemeClr>
          </a:solidFill>
          <a:ln w="9525" cap="flat" cmpd="sng">
            <a:solidFill>
              <a:srgbClr val="599BD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9" name="Google Shape;489;gd90da42d43_0_99"/>
          <p:cNvGrpSpPr/>
          <p:nvPr/>
        </p:nvGrpSpPr>
        <p:grpSpPr>
          <a:xfrm>
            <a:off x="-39" y="37"/>
            <a:ext cx="12188918" cy="6857950"/>
            <a:chOff x="1025833" y="-1514998"/>
            <a:chExt cx="8976300" cy="2037600"/>
          </a:xfrm>
        </p:grpSpPr>
        <p:sp>
          <p:nvSpPr>
            <p:cNvPr id="490" name="Google Shape;490;gd90da42d43_0_99"/>
            <p:cNvSpPr/>
            <p:nvPr/>
          </p:nvSpPr>
          <p:spPr>
            <a:xfrm>
              <a:off x="1025833" y="-1514998"/>
              <a:ext cx="8976300" cy="2037600"/>
            </a:xfrm>
            <a:prstGeom prst="rect">
              <a:avLst/>
            </a:prstGeom>
            <a:solidFill>
              <a:schemeClr val="dk2"/>
            </a:solidFill>
            <a:ln w="1905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gd90da42d43_0_99"/>
            <p:cNvSpPr txBox="1"/>
            <p:nvPr/>
          </p:nvSpPr>
          <p:spPr>
            <a:xfrm>
              <a:off x="1344874" y="-1046689"/>
              <a:ext cx="8338200" cy="1239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6200" tIns="76200" rIns="76200" bIns="762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Calibri"/>
                <a:buNone/>
              </a:pPr>
              <a:r>
                <a:rPr lang="pt-BR" sz="53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6. Prefeituras que têm um maior engajamento no Twitter teriam menor número de casos confirmados/óbitos?</a:t>
              </a:r>
              <a:endParaRPr sz="5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Calibri"/>
                <a:buNone/>
              </a:pPr>
              <a:endParaRPr sz="53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5" name="Google Shape;595;gd90da42d43_2_129"/>
          <p:cNvGrpSpPr/>
          <p:nvPr/>
        </p:nvGrpSpPr>
        <p:grpSpPr>
          <a:xfrm>
            <a:off x="1429002" y="-3"/>
            <a:ext cx="9330864" cy="853754"/>
            <a:chOff x="534034" y="-1514998"/>
            <a:chExt cx="8976300" cy="2037600"/>
          </a:xfrm>
        </p:grpSpPr>
        <p:sp>
          <p:nvSpPr>
            <p:cNvPr id="596" name="Google Shape;596;gd90da42d43_2_129"/>
            <p:cNvSpPr/>
            <p:nvPr/>
          </p:nvSpPr>
          <p:spPr>
            <a:xfrm>
              <a:off x="534034" y="-1514998"/>
              <a:ext cx="8976300" cy="2037600"/>
            </a:xfrm>
            <a:prstGeom prst="rect">
              <a:avLst/>
            </a:prstGeom>
            <a:solidFill>
              <a:schemeClr val="dk2"/>
            </a:solidFill>
            <a:ln w="1905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597" name="Google Shape;597;gd90da42d43_2_129"/>
            <p:cNvSpPr txBox="1"/>
            <p:nvPr/>
          </p:nvSpPr>
          <p:spPr>
            <a:xfrm>
              <a:off x="699906" y="-1135694"/>
              <a:ext cx="8667300" cy="116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6200" tIns="76200" rIns="76200" bIns="762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000"/>
                <a:buFont typeface="Calibri"/>
                <a:buNone/>
                <a:tabLst/>
                <a:defRPr/>
              </a:pPr>
              <a:r>
                <a:rPr kumimoji="0" lang="pt-BR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rPr>
                <a:t>6. Prefeituras que têm um maior engajamento no Twitter teriam menor número de casos confirmados/óbitos?</a:t>
              </a:r>
              <a:endParaRPr kumimoji="0" sz="2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598" name="Google Shape;598;gd90da42d43_2_1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333" y="1226576"/>
            <a:ext cx="11851217" cy="50500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4" name="Google Shape;604;gd90da42d43_2_149"/>
          <p:cNvGrpSpPr/>
          <p:nvPr/>
        </p:nvGrpSpPr>
        <p:grpSpPr>
          <a:xfrm>
            <a:off x="1429002" y="-3"/>
            <a:ext cx="9330864" cy="853754"/>
            <a:chOff x="534034" y="-1514998"/>
            <a:chExt cx="8976300" cy="2037600"/>
          </a:xfrm>
        </p:grpSpPr>
        <p:sp>
          <p:nvSpPr>
            <p:cNvPr id="605" name="Google Shape;605;gd90da42d43_2_149"/>
            <p:cNvSpPr/>
            <p:nvPr/>
          </p:nvSpPr>
          <p:spPr>
            <a:xfrm>
              <a:off x="534034" y="-1514998"/>
              <a:ext cx="8976300" cy="2037600"/>
            </a:xfrm>
            <a:prstGeom prst="rect">
              <a:avLst/>
            </a:prstGeom>
            <a:solidFill>
              <a:schemeClr val="dk2"/>
            </a:solidFill>
            <a:ln w="19050" cap="flat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606" name="Google Shape;606;gd90da42d43_2_149"/>
            <p:cNvSpPr txBox="1"/>
            <p:nvPr/>
          </p:nvSpPr>
          <p:spPr>
            <a:xfrm>
              <a:off x="699906" y="-1135694"/>
              <a:ext cx="8667300" cy="116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6200" tIns="76200" rIns="76200" bIns="76200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000"/>
                <a:buFont typeface="Calibri"/>
                <a:buNone/>
                <a:tabLst/>
                <a:defRPr/>
              </a:pPr>
              <a:r>
                <a:rPr kumimoji="0" lang="pt-BR" sz="20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rPr>
                <a:t>6. Prefeituras que têm um maior engajamento no Twitter teriam menor número de casos confirmados/óbitos?</a:t>
              </a:r>
              <a:endParaRPr kumimoji="0" sz="2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607" name="Google Shape;607;gd90da42d43_2_1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311" y="1153051"/>
            <a:ext cx="11946664" cy="495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30"/>
          <p:cNvSpPr/>
          <p:nvPr/>
        </p:nvSpPr>
        <p:spPr>
          <a:xfrm>
            <a:off x="0" y="0"/>
            <a:ext cx="5467123" cy="6858000"/>
          </a:xfrm>
          <a:prstGeom prst="rect">
            <a:avLst/>
          </a:prstGeom>
          <a:solidFill>
            <a:srgbClr val="3D526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15" name="Google Shape;515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26375" y="639763"/>
            <a:ext cx="1989138" cy="2079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6" name="Google Shape;516;p3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26375" y="2787650"/>
            <a:ext cx="1989138" cy="1989138"/>
          </a:xfrm>
          <a:prstGeom prst="rect">
            <a:avLst/>
          </a:prstGeom>
          <a:noFill/>
          <a:ln>
            <a:noFill/>
          </a:ln>
        </p:spPr>
      </p:pic>
      <p:pic>
        <p:nvPicPr>
          <p:cNvPr id="517" name="Google Shape;517;p3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826375" y="4846638"/>
            <a:ext cx="1989138" cy="1373188"/>
          </a:xfrm>
          <a:prstGeom prst="rect">
            <a:avLst/>
          </a:prstGeom>
          <a:noFill/>
          <a:ln>
            <a:noFill/>
          </a:ln>
        </p:spPr>
      </p:pic>
      <p:sp>
        <p:nvSpPr>
          <p:cNvPr id="518" name="Google Shape;518;p30"/>
          <p:cNvSpPr txBox="1">
            <a:spLocks noGrp="1"/>
          </p:cNvSpPr>
          <p:nvPr>
            <p:ph type="title"/>
          </p:nvPr>
        </p:nvSpPr>
        <p:spPr>
          <a:xfrm>
            <a:off x="621467" y="640080"/>
            <a:ext cx="4224189" cy="5578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alibri"/>
              <a:buNone/>
            </a:pPr>
            <a:r>
              <a:rPr lang="pt-BR" sz="4400">
                <a:solidFill>
                  <a:srgbClr val="FFFFFF"/>
                </a:solidFill>
              </a:rPr>
              <a:t>Conclusões</a:t>
            </a:r>
            <a:endParaRPr sz="4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Rectangle 146">
            <a:extLst>
              <a:ext uri="{FF2B5EF4-FFF2-40B4-BE49-F238E27FC236}">
                <a16:creationId xmlns:a16="http://schemas.microsoft.com/office/drawing/2014/main" id="{799A8B4F-0FED-46C0-9186-5A8E116D87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07418" y="0"/>
            <a:ext cx="6481407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9" name="Picture 148">
            <a:extLst>
              <a:ext uri="{FF2B5EF4-FFF2-40B4-BE49-F238E27FC236}">
                <a16:creationId xmlns:a16="http://schemas.microsoft.com/office/drawing/2014/main" id="{DA6861EE-7660-46C9-80BD-173B8F7454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8000"/>
          </a:xfrm>
          <a:prstGeom prst="rect">
            <a:avLst/>
          </a:prstGeom>
        </p:spPr>
      </p:pic>
      <p:sp>
        <p:nvSpPr>
          <p:cNvPr id="151" name="Oval 150">
            <a:extLst>
              <a:ext uri="{FF2B5EF4-FFF2-40B4-BE49-F238E27FC236}">
                <a16:creationId xmlns:a16="http://schemas.microsoft.com/office/drawing/2014/main" id="{38A69B74-22E3-47CC-823F-18BE7930C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8050" y="2960687"/>
            <a:ext cx="2668053" cy="2668748"/>
          </a:xfrm>
          <a:prstGeom prst="ellipse">
            <a:avLst/>
          </a:pr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Freeform 71">
            <a:extLst>
              <a:ext uri="{FF2B5EF4-FFF2-40B4-BE49-F238E27FC236}">
                <a16:creationId xmlns:a16="http://schemas.microsoft.com/office/drawing/2014/main" id="{1778637B-5DB8-4A75-B2E6-FC2B1BB9A7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54889" y="2"/>
            <a:ext cx="4033936" cy="3428147"/>
          </a:xfrm>
          <a:custGeom>
            <a:avLst/>
            <a:gdLst>
              <a:gd name="connsiteX0" fmla="*/ 350825 w 4034987"/>
              <a:gd name="connsiteY0" fmla="*/ 0 h 3428147"/>
              <a:gd name="connsiteX1" fmla="*/ 4034987 w 4034987"/>
              <a:gd name="connsiteY1" fmla="*/ 0 h 3428147"/>
              <a:gd name="connsiteX2" fmla="*/ 4034987 w 4034987"/>
              <a:gd name="connsiteY2" fmla="*/ 2505205 h 3428147"/>
              <a:gd name="connsiteX3" fmla="*/ 3951822 w 4034987"/>
              <a:gd name="connsiteY3" fmla="*/ 2616420 h 3428147"/>
              <a:gd name="connsiteX4" fmla="*/ 2230590 w 4034987"/>
              <a:gd name="connsiteY4" fmla="*/ 3428147 h 3428147"/>
              <a:gd name="connsiteX5" fmla="*/ 0 w 4034987"/>
              <a:gd name="connsiteY5" fmla="*/ 1197557 h 3428147"/>
              <a:gd name="connsiteX6" fmla="*/ 269220 w 4034987"/>
              <a:gd name="connsiteY6" fmla="*/ 134326 h 34281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34987" h="3428147">
                <a:moveTo>
                  <a:pt x="350825" y="0"/>
                </a:moveTo>
                <a:lnTo>
                  <a:pt x="4034987" y="0"/>
                </a:lnTo>
                <a:lnTo>
                  <a:pt x="4034987" y="2505205"/>
                </a:lnTo>
                <a:lnTo>
                  <a:pt x="3951822" y="2616420"/>
                </a:lnTo>
                <a:cubicBezTo>
                  <a:pt x="3542699" y="3112162"/>
                  <a:pt x="2923546" y="3428147"/>
                  <a:pt x="2230590" y="3428147"/>
                </a:cubicBezTo>
                <a:cubicBezTo>
                  <a:pt x="998669" y="3428147"/>
                  <a:pt x="0" y="2429478"/>
                  <a:pt x="0" y="1197557"/>
                </a:cubicBezTo>
                <a:cubicBezTo>
                  <a:pt x="0" y="812582"/>
                  <a:pt x="97526" y="450385"/>
                  <a:pt x="269220" y="134326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24" name="Google Shape;524;p11"/>
          <p:cNvPicPr preferRelativeResize="0"/>
          <p:nvPr/>
        </p:nvPicPr>
        <p:blipFill rotWithShape="1">
          <a:blip r:embed="rId4"/>
          <a:stretch/>
        </p:blipFill>
        <p:spPr>
          <a:xfrm>
            <a:off x="9145273" y="210817"/>
            <a:ext cx="2429582" cy="2429582"/>
          </a:xfrm>
          <a:prstGeom prst="rect">
            <a:avLst/>
          </a:prstGeom>
          <a:noFill/>
        </p:spPr>
      </p:pic>
      <p:pic>
        <p:nvPicPr>
          <p:cNvPr id="526" name="Google Shape;526;p11"/>
          <p:cNvPicPr preferRelativeResize="0"/>
          <p:nvPr/>
        </p:nvPicPr>
        <p:blipFill rotWithShape="1">
          <a:blip r:embed="rId5"/>
          <a:stretch/>
        </p:blipFill>
        <p:spPr>
          <a:xfrm>
            <a:off x="6611978" y="3478741"/>
            <a:ext cx="1606964" cy="1606964"/>
          </a:xfrm>
          <a:prstGeom prst="rect">
            <a:avLst/>
          </a:prstGeom>
          <a:noFill/>
        </p:spPr>
      </p:pic>
      <p:sp>
        <p:nvSpPr>
          <p:cNvPr id="155" name="Freeform 75">
            <a:extLst>
              <a:ext uri="{FF2B5EF4-FFF2-40B4-BE49-F238E27FC236}">
                <a16:creationId xmlns:a16="http://schemas.microsoft.com/office/drawing/2014/main" id="{0035A30C-45F3-4EFB-B2E8-6E2A11843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56771" y="4258570"/>
            <a:ext cx="3132054" cy="2599430"/>
          </a:xfrm>
          <a:custGeom>
            <a:avLst/>
            <a:gdLst>
              <a:gd name="connsiteX0" fmla="*/ 1612418 w 3061881"/>
              <a:gd name="connsiteY0" fmla="*/ 0 h 2540529"/>
              <a:gd name="connsiteX1" fmla="*/ 3030226 w 3061881"/>
              <a:gd name="connsiteY1" fmla="*/ 843844 h 2540529"/>
              <a:gd name="connsiteX2" fmla="*/ 3061881 w 3061881"/>
              <a:gd name="connsiteY2" fmla="*/ 909556 h 2540529"/>
              <a:gd name="connsiteX3" fmla="*/ 3061881 w 3061881"/>
              <a:gd name="connsiteY3" fmla="*/ 2315281 h 2540529"/>
              <a:gd name="connsiteX4" fmla="*/ 3030226 w 3061881"/>
              <a:gd name="connsiteY4" fmla="*/ 2380992 h 2540529"/>
              <a:gd name="connsiteX5" fmla="*/ 2949460 w 3061881"/>
              <a:gd name="connsiteY5" fmla="*/ 2513937 h 2540529"/>
              <a:gd name="connsiteX6" fmla="*/ 2929575 w 3061881"/>
              <a:gd name="connsiteY6" fmla="*/ 2540529 h 2540529"/>
              <a:gd name="connsiteX7" fmla="*/ 295261 w 3061881"/>
              <a:gd name="connsiteY7" fmla="*/ 2540529 h 2540529"/>
              <a:gd name="connsiteX8" fmla="*/ 275376 w 3061881"/>
              <a:gd name="connsiteY8" fmla="*/ 2513937 h 2540529"/>
              <a:gd name="connsiteX9" fmla="*/ 0 w 3061881"/>
              <a:gd name="connsiteY9" fmla="*/ 1612418 h 2540529"/>
              <a:gd name="connsiteX10" fmla="*/ 1612418 w 3061881"/>
              <a:gd name="connsiteY10" fmla="*/ 0 h 2540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061881" h="2540529">
                <a:moveTo>
                  <a:pt x="1612418" y="0"/>
                </a:moveTo>
                <a:cubicBezTo>
                  <a:pt x="2224646" y="0"/>
                  <a:pt x="2757180" y="341213"/>
                  <a:pt x="3030226" y="843844"/>
                </a:cubicBezTo>
                <a:lnTo>
                  <a:pt x="3061881" y="909556"/>
                </a:lnTo>
                <a:lnTo>
                  <a:pt x="3061881" y="2315281"/>
                </a:lnTo>
                <a:lnTo>
                  <a:pt x="3030226" y="2380992"/>
                </a:lnTo>
                <a:cubicBezTo>
                  <a:pt x="3005404" y="2426686"/>
                  <a:pt x="2978437" y="2471046"/>
                  <a:pt x="2949460" y="2513937"/>
                </a:cubicBezTo>
                <a:lnTo>
                  <a:pt x="2929575" y="2540529"/>
                </a:lnTo>
                <a:lnTo>
                  <a:pt x="295261" y="2540529"/>
                </a:lnTo>
                <a:lnTo>
                  <a:pt x="275376" y="2513937"/>
                </a:lnTo>
                <a:cubicBezTo>
                  <a:pt x="101518" y="2256593"/>
                  <a:pt x="0" y="1946361"/>
                  <a:pt x="0" y="1612418"/>
                </a:cubicBezTo>
                <a:cubicBezTo>
                  <a:pt x="0" y="721904"/>
                  <a:pt x="721904" y="0"/>
                  <a:pt x="1612418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25" name="Google Shape;525;p11"/>
          <p:cNvPicPr preferRelativeResize="0"/>
          <p:nvPr/>
        </p:nvPicPr>
        <p:blipFill rotWithShape="1">
          <a:blip r:embed="rId6"/>
          <a:stretch/>
        </p:blipFill>
        <p:spPr>
          <a:xfrm>
            <a:off x="9916093" y="5010263"/>
            <a:ext cx="1661466" cy="1661466"/>
          </a:xfrm>
          <a:prstGeom prst="rect">
            <a:avLst/>
          </a:prstGeom>
          <a:noFill/>
        </p:spPr>
      </p:pic>
      <p:graphicFrame>
        <p:nvGraphicFramePr>
          <p:cNvPr id="2" name="Diagrama 1">
            <a:extLst>
              <a:ext uri="{FF2B5EF4-FFF2-40B4-BE49-F238E27FC236}">
                <a16:creationId xmlns:a16="http://schemas.microsoft.com/office/drawing/2014/main" id="{CD6514C4-337D-46A0-AD02-7B47294FBF7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80710216"/>
              </p:ext>
            </p:extLst>
          </p:nvPr>
        </p:nvGraphicFramePr>
        <p:xfrm>
          <a:off x="803597" y="689317"/>
          <a:ext cx="4983785" cy="57677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Rectangle 146">
            <a:extLst>
              <a:ext uri="{FF2B5EF4-FFF2-40B4-BE49-F238E27FC236}">
                <a16:creationId xmlns:a16="http://schemas.microsoft.com/office/drawing/2014/main" id="{799A8B4F-0FED-46C0-9186-5A8E116D87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07418" y="0"/>
            <a:ext cx="6481407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9" name="Picture 148">
            <a:extLst>
              <a:ext uri="{FF2B5EF4-FFF2-40B4-BE49-F238E27FC236}">
                <a16:creationId xmlns:a16="http://schemas.microsoft.com/office/drawing/2014/main" id="{DA6861EE-7660-46C9-80BD-173B8F7454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8000"/>
          </a:xfrm>
          <a:prstGeom prst="rect">
            <a:avLst/>
          </a:prstGeom>
        </p:spPr>
      </p:pic>
      <p:sp>
        <p:nvSpPr>
          <p:cNvPr id="151" name="Oval 150">
            <a:extLst>
              <a:ext uri="{FF2B5EF4-FFF2-40B4-BE49-F238E27FC236}">
                <a16:creationId xmlns:a16="http://schemas.microsoft.com/office/drawing/2014/main" id="{38A69B74-22E3-47CC-823F-18BE7930C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8050" y="2960687"/>
            <a:ext cx="2668053" cy="2668748"/>
          </a:xfrm>
          <a:prstGeom prst="ellipse">
            <a:avLst/>
          </a:pr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Freeform 71">
            <a:extLst>
              <a:ext uri="{FF2B5EF4-FFF2-40B4-BE49-F238E27FC236}">
                <a16:creationId xmlns:a16="http://schemas.microsoft.com/office/drawing/2014/main" id="{1778637B-5DB8-4A75-B2E6-FC2B1BB9A7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54889" y="2"/>
            <a:ext cx="4033936" cy="3428147"/>
          </a:xfrm>
          <a:custGeom>
            <a:avLst/>
            <a:gdLst>
              <a:gd name="connsiteX0" fmla="*/ 350825 w 4034987"/>
              <a:gd name="connsiteY0" fmla="*/ 0 h 3428147"/>
              <a:gd name="connsiteX1" fmla="*/ 4034987 w 4034987"/>
              <a:gd name="connsiteY1" fmla="*/ 0 h 3428147"/>
              <a:gd name="connsiteX2" fmla="*/ 4034987 w 4034987"/>
              <a:gd name="connsiteY2" fmla="*/ 2505205 h 3428147"/>
              <a:gd name="connsiteX3" fmla="*/ 3951822 w 4034987"/>
              <a:gd name="connsiteY3" fmla="*/ 2616420 h 3428147"/>
              <a:gd name="connsiteX4" fmla="*/ 2230590 w 4034987"/>
              <a:gd name="connsiteY4" fmla="*/ 3428147 h 3428147"/>
              <a:gd name="connsiteX5" fmla="*/ 0 w 4034987"/>
              <a:gd name="connsiteY5" fmla="*/ 1197557 h 3428147"/>
              <a:gd name="connsiteX6" fmla="*/ 269220 w 4034987"/>
              <a:gd name="connsiteY6" fmla="*/ 134326 h 34281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34987" h="3428147">
                <a:moveTo>
                  <a:pt x="350825" y="0"/>
                </a:moveTo>
                <a:lnTo>
                  <a:pt x="4034987" y="0"/>
                </a:lnTo>
                <a:lnTo>
                  <a:pt x="4034987" y="2505205"/>
                </a:lnTo>
                <a:lnTo>
                  <a:pt x="3951822" y="2616420"/>
                </a:lnTo>
                <a:cubicBezTo>
                  <a:pt x="3542699" y="3112162"/>
                  <a:pt x="2923546" y="3428147"/>
                  <a:pt x="2230590" y="3428147"/>
                </a:cubicBezTo>
                <a:cubicBezTo>
                  <a:pt x="998669" y="3428147"/>
                  <a:pt x="0" y="2429478"/>
                  <a:pt x="0" y="1197557"/>
                </a:cubicBezTo>
                <a:cubicBezTo>
                  <a:pt x="0" y="812582"/>
                  <a:pt x="97526" y="450385"/>
                  <a:pt x="269220" y="134326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24" name="Google Shape;524;p11"/>
          <p:cNvPicPr preferRelativeResize="0"/>
          <p:nvPr/>
        </p:nvPicPr>
        <p:blipFill rotWithShape="1">
          <a:blip r:embed="rId4"/>
          <a:stretch/>
        </p:blipFill>
        <p:spPr>
          <a:xfrm>
            <a:off x="9145273" y="210817"/>
            <a:ext cx="2429582" cy="2429582"/>
          </a:xfrm>
          <a:prstGeom prst="rect">
            <a:avLst/>
          </a:prstGeom>
          <a:noFill/>
        </p:spPr>
      </p:pic>
      <p:pic>
        <p:nvPicPr>
          <p:cNvPr id="526" name="Google Shape;526;p11"/>
          <p:cNvPicPr preferRelativeResize="0"/>
          <p:nvPr/>
        </p:nvPicPr>
        <p:blipFill rotWithShape="1">
          <a:blip r:embed="rId5"/>
          <a:stretch/>
        </p:blipFill>
        <p:spPr>
          <a:xfrm>
            <a:off x="6611978" y="3478741"/>
            <a:ext cx="1606964" cy="1606964"/>
          </a:xfrm>
          <a:prstGeom prst="rect">
            <a:avLst/>
          </a:prstGeom>
          <a:noFill/>
        </p:spPr>
      </p:pic>
      <p:sp>
        <p:nvSpPr>
          <p:cNvPr id="155" name="Freeform 75">
            <a:extLst>
              <a:ext uri="{FF2B5EF4-FFF2-40B4-BE49-F238E27FC236}">
                <a16:creationId xmlns:a16="http://schemas.microsoft.com/office/drawing/2014/main" id="{0035A30C-45F3-4EFB-B2E8-6E2A11843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56771" y="4258570"/>
            <a:ext cx="3132054" cy="2599430"/>
          </a:xfrm>
          <a:custGeom>
            <a:avLst/>
            <a:gdLst>
              <a:gd name="connsiteX0" fmla="*/ 1612418 w 3061881"/>
              <a:gd name="connsiteY0" fmla="*/ 0 h 2540529"/>
              <a:gd name="connsiteX1" fmla="*/ 3030226 w 3061881"/>
              <a:gd name="connsiteY1" fmla="*/ 843844 h 2540529"/>
              <a:gd name="connsiteX2" fmla="*/ 3061881 w 3061881"/>
              <a:gd name="connsiteY2" fmla="*/ 909556 h 2540529"/>
              <a:gd name="connsiteX3" fmla="*/ 3061881 w 3061881"/>
              <a:gd name="connsiteY3" fmla="*/ 2315281 h 2540529"/>
              <a:gd name="connsiteX4" fmla="*/ 3030226 w 3061881"/>
              <a:gd name="connsiteY4" fmla="*/ 2380992 h 2540529"/>
              <a:gd name="connsiteX5" fmla="*/ 2949460 w 3061881"/>
              <a:gd name="connsiteY5" fmla="*/ 2513937 h 2540529"/>
              <a:gd name="connsiteX6" fmla="*/ 2929575 w 3061881"/>
              <a:gd name="connsiteY6" fmla="*/ 2540529 h 2540529"/>
              <a:gd name="connsiteX7" fmla="*/ 295261 w 3061881"/>
              <a:gd name="connsiteY7" fmla="*/ 2540529 h 2540529"/>
              <a:gd name="connsiteX8" fmla="*/ 275376 w 3061881"/>
              <a:gd name="connsiteY8" fmla="*/ 2513937 h 2540529"/>
              <a:gd name="connsiteX9" fmla="*/ 0 w 3061881"/>
              <a:gd name="connsiteY9" fmla="*/ 1612418 h 2540529"/>
              <a:gd name="connsiteX10" fmla="*/ 1612418 w 3061881"/>
              <a:gd name="connsiteY10" fmla="*/ 0 h 2540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061881" h="2540529">
                <a:moveTo>
                  <a:pt x="1612418" y="0"/>
                </a:moveTo>
                <a:cubicBezTo>
                  <a:pt x="2224646" y="0"/>
                  <a:pt x="2757180" y="341213"/>
                  <a:pt x="3030226" y="843844"/>
                </a:cubicBezTo>
                <a:lnTo>
                  <a:pt x="3061881" y="909556"/>
                </a:lnTo>
                <a:lnTo>
                  <a:pt x="3061881" y="2315281"/>
                </a:lnTo>
                <a:lnTo>
                  <a:pt x="3030226" y="2380992"/>
                </a:lnTo>
                <a:cubicBezTo>
                  <a:pt x="3005404" y="2426686"/>
                  <a:pt x="2978437" y="2471046"/>
                  <a:pt x="2949460" y="2513937"/>
                </a:cubicBezTo>
                <a:lnTo>
                  <a:pt x="2929575" y="2540529"/>
                </a:lnTo>
                <a:lnTo>
                  <a:pt x="295261" y="2540529"/>
                </a:lnTo>
                <a:lnTo>
                  <a:pt x="275376" y="2513937"/>
                </a:lnTo>
                <a:cubicBezTo>
                  <a:pt x="101518" y="2256593"/>
                  <a:pt x="0" y="1946361"/>
                  <a:pt x="0" y="1612418"/>
                </a:cubicBezTo>
                <a:cubicBezTo>
                  <a:pt x="0" y="721904"/>
                  <a:pt x="721904" y="0"/>
                  <a:pt x="1612418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25" name="Google Shape;525;p11"/>
          <p:cNvPicPr preferRelativeResize="0"/>
          <p:nvPr/>
        </p:nvPicPr>
        <p:blipFill rotWithShape="1">
          <a:blip r:embed="rId6"/>
          <a:stretch/>
        </p:blipFill>
        <p:spPr>
          <a:xfrm>
            <a:off x="9916093" y="5010263"/>
            <a:ext cx="1661466" cy="1661466"/>
          </a:xfrm>
          <a:prstGeom prst="rect">
            <a:avLst/>
          </a:prstGeom>
          <a:noFill/>
        </p:spPr>
      </p:pic>
      <p:graphicFrame>
        <p:nvGraphicFramePr>
          <p:cNvPr id="2" name="Diagrama 1">
            <a:extLst>
              <a:ext uri="{FF2B5EF4-FFF2-40B4-BE49-F238E27FC236}">
                <a16:creationId xmlns:a16="http://schemas.microsoft.com/office/drawing/2014/main" id="{CD6514C4-337D-46A0-AD02-7B47294FBF7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80030928"/>
              </p:ext>
            </p:extLst>
          </p:nvPr>
        </p:nvGraphicFramePr>
        <p:xfrm>
          <a:off x="803597" y="689317"/>
          <a:ext cx="4983785" cy="57677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3693404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Rectangle 161">
            <a:extLst>
              <a:ext uri="{FF2B5EF4-FFF2-40B4-BE49-F238E27FC236}">
                <a16:creationId xmlns:a16="http://schemas.microsoft.com/office/drawing/2014/main" id="{799A8B4F-0FED-46C0-9186-5A8E116D87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07418" y="0"/>
            <a:ext cx="6481407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4" name="Picture 163">
            <a:extLst>
              <a:ext uri="{FF2B5EF4-FFF2-40B4-BE49-F238E27FC236}">
                <a16:creationId xmlns:a16="http://schemas.microsoft.com/office/drawing/2014/main" id="{DA6861EE-7660-46C9-80BD-173B8F7454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8000"/>
          </a:xfrm>
          <a:prstGeom prst="rect">
            <a:avLst/>
          </a:prstGeom>
        </p:spPr>
      </p:pic>
      <p:sp>
        <p:nvSpPr>
          <p:cNvPr id="166" name="Oval 165">
            <a:extLst>
              <a:ext uri="{FF2B5EF4-FFF2-40B4-BE49-F238E27FC236}">
                <a16:creationId xmlns:a16="http://schemas.microsoft.com/office/drawing/2014/main" id="{38A69B74-22E3-47CC-823F-18BE7930C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8050" y="2960687"/>
            <a:ext cx="2668053" cy="2668748"/>
          </a:xfrm>
          <a:prstGeom prst="ellipse">
            <a:avLst/>
          </a:pr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Freeform 71">
            <a:extLst>
              <a:ext uri="{FF2B5EF4-FFF2-40B4-BE49-F238E27FC236}">
                <a16:creationId xmlns:a16="http://schemas.microsoft.com/office/drawing/2014/main" id="{1778637B-5DB8-4A75-B2E6-FC2B1BB9A7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54889" y="2"/>
            <a:ext cx="4033936" cy="3428147"/>
          </a:xfrm>
          <a:custGeom>
            <a:avLst/>
            <a:gdLst>
              <a:gd name="connsiteX0" fmla="*/ 350825 w 4034987"/>
              <a:gd name="connsiteY0" fmla="*/ 0 h 3428147"/>
              <a:gd name="connsiteX1" fmla="*/ 4034987 w 4034987"/>
              <a:gd name="connsiteY1" fmla="*/ 0 h 3428147"/>
              <a:gd name="connsiteX2" fmla="*/ 4034987 w 4034987"/>
              <a:gd name="connsiteY2" fmla="*/ 2505205 h 3428147"/>
              <a:gd name="connsiteX3" fmla="*/ 3951822 w 4034987"/>
              <a:gd name="connsiteY3" fmla="*/ 2616420 h 3428147"/>
              <a:gd name="connsiteX4" fmla="*/ 2230590 w 4034987"/>
              <a:gd name="connsiteY4" fmla="*/ 3428147 h 3428147"/>
              <a:gd name="connsiteX5" fmla="*/ 0 w 4034987"/>
              <a:gd name="connsiteY5" fmla="*/ 1197557 h 3428147"/>
              <a:gd name="connsiteX6" fmla="*/ 269220 w 4034987"/>
              <a:gd name="connsiteY6" fmla="*/ 134326 h 34281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34987" h="3428147">
                <a:moveTo>
                  <a:pt x="350825" y="0"/>
                </a:moveTo>
                <a:lnTo>
                  <a:pt x="4034987" y="0"/>
                </a:lnTo>
                <a:lnTo>
                  <a:pt x="4034987" y="2505205"/>
                </a:lnTo>
                <a:lnTo>
                  <a:pt x="3951822" y="2616420"/>
                </a:lnTo>
                <a:cubicBezTo>
                  <a:pt x="3542699" y="3112162"/>
                  <a:pt x="2923546" y="3428147"/>
                  <a:pt x="2230590" y="3428147"/>
                </a:cubicBezTo>
                <a:cubicBezTo>
                  <a:pt x="998669" y="3428147"/>
                  <a:pt x="0" y="2429478"/>
                  <a:pt x="0" y="1197557"/>
                </a:cubicBezTo>
                <a:cubicBezTo>
                  <a:pt x="0" y="812582"/>
                  <a:pt x="97526" y="450385"/>
                  <a:pt x="269220" y="134326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39" name="Google Shape;539;p31"/>
          <p:cNvPicPr preferRelativeResize="0"/>
          <p:nvPr/>
        </p:nvPicPr>
        <p:blipFill rotWithShape="1">
          <a:blip r:embed="rId4"/>
          <a:stretch/>
        </p:blipFill>
        <p:spPr>
          <a:xfrm>
            <a:off x="9145273" y="210817"/>
            <a:ext cx="2429582" cy="2429582"/>
          </a:xfrm>
          <a:prstGeom prst="rect">
            <a:avLst/>
          </a:prstGeom>
          <a:noFill/>
        </p:spPr>
      </p:pic>
      <p:pic>
        <p:nvPicPr>
          <p:cNvPr id="541" name="Google Shape;541;p31"/>
          <p:cNvPicPr preferRelativeResize="0"/>
          <p:nvPr/>
        </p:nvPicPr>
        <p:blipFill rotWithShape="1">
          <a:blip r:embed="rId5"/>
          <a:stretch/>
        </p:blipFill>
        <p:spPr>
          <a:xfrm>
            <a:off x="6611978" y="3478741"/>
            <a:ext cx="1606964" cy="1606964"/>
          </a:xfrm>
          <a:prstGeom prst="rect">
            <a:avLst/>
          </a:prstGeom>
          <a:noFill/>
        </p:spPr>
      </p:pic>
      <p:sp>
        <p:nvSpPr>
          <p:cNvPr id="170" name="Freeform 75">
            <a:extLst>
              <a:ext uri="{FF2B5EF4-FFF2-40B4-BE49-F238E27FC236}">
                <a16:creationId xmlns:a16="http://schemas.microsoft.com/office/drawing/2014/main" id="{0035A30C-45F3-4EFB-B2E8-6E2A11843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56771" y="4258570"/>
            <a:ext cx="3132054" cy="2599430"/>
          </a:xfrm>
          <a:custGeom>
            <a:avLst/>
            <a:gdLst>
              <a:gd name="connsiteX0" fmla="*/ 1612418 w 3061881"/>
              <a:gd name="connsiteY0" fmla="*/ 0 h 2540529"/>
              <a:gd name="connsiteX1" fmla="*/ 3030226 w 3061881"/>
              <a:gd name="connsiteY1" fmla="*/ 843844 h 2540529"/>
              <a:gd name="connsiteX2" fmla="*/ 3061881 w 3061881"/>
              <a:gd name="connsiteY2" fmla="*/ 909556 h 2540529"/>
              <a:gd name="connsiteX3" fmla="*/ 3061881 w 3061881"/>
              <a:gd name="connsiteY3" fmla="*/ 2315281 h 2540529"/>
              <a:gd name="connsiteX4" fmla="*/ 3030226 w 3061881"/>
              <a:gd name="connsiteY4" fmla="*/ 2380992 h 2540529"/>
              <a:gd name="connsiteX5" fmla="*/ 2949460 w 3061881"/>
              <a:gd name="connsiteY5" fmla="*/ 2513937 h 2540529"/>
              <a:gd name="connsiteX6" fmla="*/ 2929575 w 3061881"/>
              <a:gd name="connsiteY6" fmla="*/ 2540529 h 2540529"/>
              <a:gd name="connsiteX7" fmla="*/ 295261 w 3061881"/>
              <a:gd name="connsiteY7" fmla="*/ 2540529 h 2540529"/>
              <a:gd name="connsiteX8" fmla="*/ 275376 w 3061881"/>
              <a:gd name="connsiteY8" fmla="*/ 2513937 h 2540529"/>
              <a:gd name="connsiteX9" fmla="*/ 0 w 3061881"/>
              <a:gd name="connsiteY9" fmla="*/ 1612418 h 2540529"/>
              <a:gd name="connsiteX10" fmla="*/ 1612418 w 3061881"/>
              <a:gd name="connsiteY10" fmla="*/ 0 h 2540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061881" h="2540529">
                <a:moveTo>
                  <a:pt x="1612418" y="0"/>
                </a:moveTo>
                <a:cubicBezTo>
                  <a:pt x="2224646" y="0"/>
                  <a:pt x="2757180" y="341213"/>
                  <a:pt x="3030226" y="843844"/>
                </a:cubicBezTo>
                <a:lnTo>
                  <a:pt x="3061881" y="909556"/>
                </a:lnTo>
                <a:lnTo>
                  <a:pt x="3061881" y="2315281"/>
                </a:lnTo>
                <a:lnTo>
                  <a:pt x="3030226" y="2380992"/>
                </a:lnTo>
                <a:cubicBezTo>
                  <a:pt x="3005404" y="2426686"/>
                  <a:pt x="2978437" y="2471046"/>
                  <a:pt x="2949460" y="2513937"/>
                </a:cubicBezTo>
                <a:lnTo>
                  <a:pt x="2929575" y="2540529"/>
                </a:lnTo>
                <a:lnTo>
                  <a:pt x="295261" y="2540529"/>
                </a:lnTo>
                <a:lnTo>
                  <a:pt x="275376" y="2513937"/>
                </a:lnTo>
                <a:cubicBezTo>
                  <a:pt x="101518" y="2256593"/>
                  <a:pt x="0" y="1946361"/>
                  <a:pt x="0" y="1612418"/>
                </a:cubicBezTo>
                <a:cubicBezTo>
                  <a:pt x="0" y="721904"/>
                  <a:pt x="721904" y="0"/>
                  <a:pt x="1612418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40" name="Google Shape;540;p31"/>
          <p:cNvPicPr preferRelativeResize="0"/>
          <p:nvPr/>
        </p:nvPicPr>
        <p:blipFill rotWithShape="1">
          <a:blip r:embed="rId6"/>
          <a:stretch/>
        </p:blipFill>
        <p:spPr>
          <a:xfrm>
            <a:off x="9916093" y="5010263"/>
            <a:ext cx="1661466" cy="1661466"/>
          </a:xfrm>
          <a:prstGeom prst="rect">
            <a:avLst/>
          </a:prstGeom>
          <a:noFill/>
        </p:spPr>
      </p:pic>
      <p:graphicFrame>
        <p:nvGraphicFramePr>
          <p:cNvPr id="2" name="Diagrama 1">
            <a:extLst>
              <a:ext uri="{FF2B5EF4-FFF2-40B4-BE49-F238E27FC236}">
                <a16:creationId xmlns:a16="http://schemas.microsoft.com/office/drawing/2014/main" id="{C2FE7E99-A471-40AB-B918-8F0B573EFD8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50716021"/>
              </p:ext>
            </p:extLst>
          </p:nvPr>
        </p:nvGraphicFramePr>
        <p:xfrm>
          <a:off x="803597" y="759656"/>
          <a:ext cx="4649313" cy="53013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13"/>
          <p:cNvSpPr/>
          <p:nvPr/>
        </p:nvSpPr>
        <p:spPr>
          <a:xfrm>
            <a:off x="0" y="0"/>
            <a:ext cx="5467123" cy="6858000"/>
          </a:xfrm>
          <a:prstGeom prst="rect">
            <a:avLst/>
          </a:prstGeom>
          <a:solidFill>
            <a:srgbClr val="3D526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47" name="Google Shape;547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30975" y="639763"/>
            <a:ext cx="2208213" cy="230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8" name="Google Shape;548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807450" y="639763"/>
            <a:ext cx="2305050" cy="230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9" name="Google Shape;549;p1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530975" y="3014663"/>
            <a:ext cx="4581525" cy="3205163"/>
          </a:xfrm>
          <a:prstGeom prst="rect">
            <a:avLst/>
          </a:prstGeom>
          <a:noFill/>
          <a:ln>
            <a:noFill/>
          </a:ln>
        </p:spPr>
      </p:pic>
      <p:sp>
        <p:nvSpPr>
          <p:cNvPr id="550" name="Google Shape;550;p13"/>
          <p:cNvSpPr txBox="1">
            <a:spLocks noGrp="1"/>
          </p:cNvSpPr>
          <p:nvPr>
            <p:ph type="title"/>
          </p:nvPr>
        </p:nvSpPr>
        <p:spPr>
          <a:xfrm>
            <a:off x="621467" y="640080"/>
            <a:ext cx="4224189" cy="5578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Calibri"/>
              <a:buNone/>
            </a:pPr>
            <a:r>
              <a:rPr lang="pt-BR" sz="44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Obrigado!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0"/>
          <p:cNvSpPr/>
          <p:nvPr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10"/>
          <p:cNvSpPr txBox="1">
            <a:spLocks noGrp="1"/>
          </p:cNvSpPr>
          <p:nvPr>
            <p:ph type="title"/>
          </p:nvPr>
        </p:nvSpPr>
        <p:spPr>
          <a:xfrm>
            <a:off x="1136738" y="603623"/>
            <a:ext cx="7192292" cy="13368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orbel"/>
              <a:buNone/>
            </a:pPr>
            <a:r>
              <a:rPr lang="pt-BR"/>
              <a:t>Objetivos</a:t>
            </a:r>
            <a:endParaRPr/>
          </a:p>
        </p:txBody>
      </p:sp>
      <p:sp>
        <p:nvSpPr>
          <p:cNvPr id="133" name="Google Shape;133;p10"/>
          <p:cNvSpPr/>
          <p:nvPr/>
        </p:nvSpPr>
        <p:spPr>
          <a:xfrm>
            <a:off x="8608357" y="0"/>
            <a:ext cx="3580468" cy="6858000"/>
          </a:xfrm>
          <a:custGeom>
            <a:avLst/>
            <a:gdLst/>
            <a:ahLst/>
            <a:cxnLst/>
            <a:rect l="l" t="t" r="r" b="b"/>
            <a:pathLst>
              <a:path w="3531060" h="6858000" extrusionOk="0">
                <a:moveTo>
                  <a:pt x="103528" y="0"/>
                </a:moveTo>
                <a:lnTo>
                  <a:pt x="3531060" y="0"/>
                </a:lnTo>
                <a:lnTo>
                  <a:pt x="3531060" y="6858000"/>
                </a:lnTo>
                <a:lnTo>
                  <a:pt x="11227" y="6858000"/>
                </a:lnTo>
                <a:lnTo>
                  <a:pt x="13007" y="6830689"/>
                </a:lnTo>
                <a:cubicBezTo>
                  <a:pt x="13519" y="6821195"/>
                  <a:pt x="13839" y="6812491"/>
                  <a:pt x="13816" y="6805387"/>
                </a:cubicBezTo>
                <a:cubicBezTo>
                  <a:pt x="15254" y="6794161"/>
                  <a:pt x="9459" y="6753337"/>
                  <a:pt x="6804" y="6745068"/>
                </a:cubicBezTo>
                <a:lnTo>
                  <a:pt x="0" y="6729489"/>
                </a:lnTo>
                <a:lnTo>
                  <a:pt x="2954" y="6720173"/>
                </a:lnTo>
                <a:cubicBezTo>
                  <a:pt x="4526" y="6681672"/>
                  <a:pt x="-2520" y="6667698"/>
                  <a:pt x="5781" y="6647880"/>
                </a:cubicBezTo>
                <a:cubicBezTo>
                  <a:pt x="8350" y="6628113"/>
                  <a:pt x="15430" y="6616086"/>
                  <a:pt x="18369" y="6601567"/>
                </a:cubicBezTo>
                <a:cubicBezTo>
                  <a:pt x="15090" y="6579062"/>
                  <a:pt x="27561" y="6584422"/>
                  <a:pt x="23416" y="6560762"/>
                </a:cubicBezTo>
                <a:cubicBezTo>
                  <a:pt x="13805" y="6562800"/>
                  <a:pt x="26779" y="6518102"/>
                  <a:pt x="18598" y="6513714"/>
                </a:cubicBezTo>
                <a:cubicBezTo>
                  <a:pt x="31032" y="6499191"/>
                  <a:pt x="54928" y="6469276"/>
                  <a:pt x="59435" y="6445731"/>
                </a:cubicBezTo>
                <a:cubicBezTo>
                  <a:pt x="64302" y="6435600"/>
                  <a:pt x="68176" y="6406542"/>
                  <a:pt x="63794" y="6393381"/>
                </a:cubicBezTo>
                <a:cubicBezTo>
                  <a:pt x="87384" y="6347124"/>
                  <a:pt x="95956" y="6355867"/>
                  <a:pt x="106081" y="6308405"/>
                </a:cubicBezTo>
                <a:cubicBezTo>
                  <a:pt x="113812" y="6278148"/>
                  <a:pt x="101282" y="6242621"/>
                  <a:pt x="113316" y="6212827"/>
                </a:cubicBezTo>
                <a:cubicBezTo>
                  <a:pt x="156730" y="6067155"/>
                  <a:pt x="232746" y="6024676"/>
                  <a:pt x="254196" y="5897402"/>
                </a:cubicBezTo>
                <a:cubicBezTo>
                  <a:pt x="278709" y="5861657"/>
                  <a:pt x="256257" y="5849960"/>
                  <a:pt x="262830" y="5814193"/>
                </a:cubicBezTo>
                <a:cubicBezTo>
                  <a:pt x="292627" y="5729321"/>
                  <a:pt x="262967" y="5779716"/>
                  <a:pt x="280557" y="5702062"/>
                </a:cubicBezTo>
                <a:cubicBezTo>
                  <a:pt x="301001" y="5690324"/>
                  <a:pt x="289062" y="5671797"/>
                  <a:pt x="297372" y="5654420"/>
                </a:cubicBezTo>
                <a:cubicBezTo>
                  <a:pt x="310717" y="5602328"/>
                  <a:pt x="319320" y="5592033"/>
                  <a:pt x="335148" y="5528164"/>
                </a:cubicBezTo>
                <a:cubicBezTo>
                  <a:pt x="331779" y="5417827"/>
                  <a:pt x="359342" y="5444441"/>
                  <a:pt x="360460" y="5405598"/>
                </a:cubicBezTo>
                <a:cubicBezTo>
                  <a:pt x="382241" y="5333681"/>
                  <a:pt x="391308" y="5299039"/>
                  <a:pt x="397460" y="5273144"/>
                </a:cubicBezTo>
                <a:cubicBezTo>
                  <a:pt x="403590" y="5241156"/>
                  <a:pt x="498677" y="5031223"/>
                  <a:pt x="494993" y="4964102"/>
                </a:cubicBezTo>
                <a:cubicBezTo>
                  <a:pt x="509257" y="4834400"/>
                  <a:pt x="557982" y="4859515"/>
                  <a:pt x="568696" y="4673314"/>
                </a:cubicBezTo>
                <a:cubicBezTo>
                  <a:pt x="562875" y="4576630"/>
                  <a:pt x="603384" y="4599723"/>
                  <a:pt x="564053" y="4444162"/>
                </a:cubicBezTo>
                <a:cubicBezTo>
                  <a:pt x="584088" y="4367766"/>
                  <a:pt x="539882" y="4356597"/>
                  <a:pt x="562482" y="4238831"/>
                </a:cubicBezTo>
                <a:cubicBezTo>
                  <a:pt x="563771" y="4228532"/>
                  <a:pt x="565115" y="4176012"/>
                  <a:pt x="566528" y="4167684"/>
                </a:cubicBezTo>
                <a:cubicBezTo>
                  <a:pt x="564092" y="4133380"/>
                  <a:pt x="570965" y="4101677"/>
                  <a:pt x="565861" y="4066422"/>
                </a:cubicBezTo>
                <a:cubicBezTo>
                  <a:pt x="560756" y="4031167"/>
                  <a:pt x="538898" y="3990412"/>
                  <a:pt x="535898" y="3956159"/>
                </a:cubicBezTo>
                <a:cubicBezTo>
                  <a:pt x="531004" y="3900312"/>
                  <a:pt x="534822" y="3857908"/>
                  <a:pt x="529864" y="3827475"/>
                </a:cubicBezTo>
                <a:cubicBezTo>
                  <a:pt x="531280" y="3816371"/>
                  <a:pt x="529214" y="3754146"/>
                  <a:pt x="529398" y="3731753"/>
                </a:cubicBezTo>
                <a:cubicBezTo>
                  <a:pt x="528440" y="3695632"/>
                  <a:pt x="516799" y="3663823"/>
                  <a:pt x="516932" y="3591228"/>
                </a:cubicBezTo>
                <a:cubicBezTo>
                  <a:pt x="516182" y="3570529"/>
                  <a:pt x="515070" y="3493177"/>
                  <a:pt x="516408" y="3470066"/>
                </a:cubicBezTo>
                <a:cubicBezTo>
                  <a:pt x="518516" y="3452307"/>
                  <a:pt x="501804" y="3396112"/>
                  <a:pt x="503912" y="3378353"/>
                </a:cubicBezTo>
                <a:lnTo>
                  <a:pt x="510998" y="3426234"/>
                </a:lnTo>
                <a:lnTo>
                  <a:pt x="493021" y="3298102"/>
                </a:lnTo>
                <a:cubicBezTo>
                  <a:pt x="493214" y="3294338"/>
                  <a:pt x="479452" y="3243952"/>
                  <a:pt x="476639" y="3237723"/>
                </a:cubicBezTo>
                <a:cubicBezTo>
                  <a:pt x="477369" y="3215695"/>
                  <a:pt x="494992" y="3193666"/>
                  <a:pt x="495722" y="3171637"/>
                </a:cubicBezTo>
                <a:cubicBezTo>
                  <a:pt x="481856" y="3119765"/>
                  <a:pt x="465452" y="3125243"/>
                  <a:pt x="450994" y="3065288"/>
                </a:cubicBezTo>
                <a:cubicBezTo>
                  <a:pt x="450473" y="3010398"/>
                  <a:pt x="430414" y="2952609"/>
                  <a:pt x="421746" y="2897536"/>
                </a:cubicBezTo>
                <a:cubicBezTo>
                  <a:pt x="400922" y="2881359"/>
                  <a:pt x="396356" y="2866991"/>
                  <a:pt x="385928" y="2840607"/>
                </a:cubicBezTo>
                <a:lnTo>
                  <a:pt x="352690" y="2704145"/>
                </a:lnTo>
                <a:cubicBezTo>
                  <a:pt x="340107" y="2662486"/>
                  <a:pt x="333280" y="2619036"/>
                  <a:pt x="327326" y="2596651"/>
                </a:cubicBezTo>
                <a:cubicBezTo>
                  <a:pt x="320226" y="2593515"/>
                  <a:pt x="322845" y="2562919"/>
                  <a:pt x="316968" y="2569830"/>
                </a:cubicBezTo>
                <a:cubicBezTo>
                  <a:pt x="318605" y="2548205"/>
                  <a:pt x="298030" y="2527006"/>
                  <a:pt x="291337" y="2512570"/>
                </a:cubicBezTo>
                <a:lnTo>
                  <a:pt x="296082" y="2497590"/>
                </a:lnTo>
                <a:cubicBezTo>
                  <a:pt x="296082" y="2497555"/>
                  <a:pt x="296082" y="2497521"/>
                  <a:pt x="296084" y="2497483"/>
                </a:cubicBezTo>
                <a:cubicBezTo>
                  <a:pt x="296167" y="2488909"/>
                  <a:pt x="295802" y="2483236"/>
                  <a:pt x="294022" y="2484247"/>
                </a:cubicBezTo>
                <a:lnTo>
                  <a:pt x="292784" y="2486499"/>
                </a:lnTo>
                <a:lnTo>
                  <a:pt x="275200" y="2427557"/>
                </a:lnTo>
                <a:lnTo>
                  <a:pt x="286266" y="2384112"/>
                </a:lnTo>
                <a:cubicBezTo>
                  <a:pt x="281552" y="2356889"/>
                  <a:pt x="268975" y="2302167"/>
                  <a:pt x="263813" y="2270223"/>
                </a:cubicBezTo>
                <a:cubicBezTo>
                  <a:pt x="260813" y="2252348"/>
                  <a:pt x="240336" y="2209833"/>
                  <a:pt x="238402" y="2198449"/>
                </a:cubicBezTo>
                <a:lnTo>
                  <a:pt x="235318" y="2195917"/>
                </a:lnTo>
                <a:lnTo>
                  <a:pt x="230374" y="2180424"/>
                </a:lnTo>
                <a:lnTo>
                  <a:pt x="218180" y="2103866"/>
                </a:lnTo>
                <a:lnTo>
                  <a:pt x="215674" y="2091957"/>
                </a:lnTo>
                <a:cubicBezTo>
                  <a:pt x="213530" y="2076472"/>
                  <a:pt x="207358" y="2026694"/>
                  <a:pt x="205319" y="2010962"/>
                </a:cubicBezTo>
                <a:cubicBezTo>
                  <a:pt x="205156" y="2005218"/>
                  <a:pt x="204594" y="2000520"/>
                  <a:pt x="203437" y="1997565"/>
                </a:cubicBezTo>
                <a:lnTo>
                  <a:pt x="199907" y="1995657"/>
                </a:lnTo>
                <a:cubicBezTo>
                  <a:pt x="199736" y="1993986"/>
                  <a:pt x="199562" y="1992316"/>
                  <a:pt x="199391" y="1990646"/>
                </a:cubicBezTo>
                <a:lnTo>
                  <a:pt x="208753" y="1964565"/>
                </a:lnTo>
                <a:cubicBezTo>
                  <a:pt x="217880" y="1924146"/>
                  <a:pt x="220709" y="1860908"/>
                  <a:pt x="205295" y="1849539"/>
                </a:cubicBezTo>
                <a:cubicBezTo>
                  <a:pt x="201352" y="1822143"/>
                  <a:pt x="217642" y="1765000"/>
                  <a:pt x="215900" y="1739005"/>
                </a:cubicBezTo>
                <a:cubicBezTo>
                  <a:pt x="215305" y="1683384"/>
                  <a:pt x="214710" y="1627764"/>
                  <a:pt x="214116" y="1572143"/>
                </a:cubicBezTo>
                <a:lnTo>
                  <a:pt x="171292" y="1394445"/>
                </a:lnTo>
                <a:lnTo>
                  <a:pt x="147310" y="1368244"/>
                </a:lnTo>
                <a:cubicBezTo>
                  <a:pt x="150887" y="1343046"/>
                  <a:pt x="142396" y="1338329"/>
                  <a:pt x="136918" y="1304100"/>
                </a:cubicBezTo>
                <a:cubicBezTo>
                  <a:pt x="140988" y="1289635"/>
                  <a:pt x="138268" y="1278156"/>
                  <a:pt x="133350" y="1266991"/>
                </a:cubicBezTo>
                <a:cubicBezTo>
                  <a:pt x="133212" y="1233548"/>
                  <a:pt x="125209" y="1203243"/>
                  <a:pt x="120972" y="1165753"/>
                </a:cubicBezTo>
                <a:cubicBezTo>
                  <a:pt x="124590" y="1125005"/>
                  <a:pt x="127933" y="1116514"/>
                  <a:pt x="123458" y="1076447"/>
                </a:cubicBezTo>
                <a:lnTo>
                  <a:pt x="97854" y="1017164"/>
                </a:lnTo>
                <a:lnTo>
                  <a:pt x="87953" y="994620"/>
                </a:lnTo>
                <a:lnTo>
                  <a:pt x="88632" y="989015"/>
                </a:lnTo>
                <a:cubicBezTo>
                  <a:pt x="88926" y="985113"/>
                  <a:pt x="88892" y="982471"/>
                  <a:pt x="88620" y="980586"/>
                </a:cubicBezTo>
                <a:lnTo>
                  <a:pt x="88469" y="980346"/>
                </a:lnTo>
                <a:cubicBezTo>
                  <a:pt x="88563" y="977736"/>
                  <a:pt x="88658" y="975127"/>
                  <a:pt x="88753" y="972517"/>
                </a:cubicBezTo>
                <a:cubicBezTo>
                  <a:pt x="89577" y="959384"/>
                  <a:pt x="90705" y="946679"/>
                  <a:pt x="92049" y="934639"/>
                </a:cubicBezTo>
                <a:cubicBezTo>
                  <a:pt x="89786" y="915687"/>
                  <a:pt x="78339" y="873402"/>
                  <a:pt x="75170" y="858806"/>
                </a:cubicBezTo>
                <a:cubicBezTo>
                  <a:pt x="75311" y="853363"/>
                  <a:pt x="74422" y="849791"/>
                  <a:pt x="73032" y="847069"/>
                </a:cubicBezTo>
                <a:lnTo>
                  <a:pt x="72378" y="846222"/>
                </a:lnTo>
                <a:lnTo>
                  <a:pt x="79554" y="769298"/>
                </a:lnTo>
                <a:lnTo>
                  <a:pt x="81564" y="766224"/>
                </a:lnTo>
                <a:cubicBezTo>
                  <a:pt x="82786" y="762689"/>
                  <a:pt x="83312" y="757352"/>
                  <a:pt x="82266" y="747981"/>
                </a:cubicBezTo>
                <a:lnTo>
                  <a:pt x="81702" y="745740"/>
                </a:lnTo>
                <a:lnTo>
                  <a:pt x="103923" y="677309"/>
                </a:lnTo>
                <a:cubicBezTo>
                  <a:pt x="105299" y="672730"/>
                  <a:pt x="102678" y="623245"/>
                  <a:pt x="104946" y="620242"/>
                </a:cubicBezTo>
                <a:cubicBezTo>
                  <a:pt x="92830" y="565919"/>
                  <a:pt x="114403" y="564337"/>
                  <a:pt x="112314" y="507811"/>
                </a:cubicBezTo>
                <a:cubicBezTo>
                  <a:pt x="111846" y="486024"/>
                  <a:pt x="112944" y="445088"/>
                  <a:pt x="120754" y="390502"/>
                </a:cubicBezTo>
                <a:cubicBezTo>
                  <a:pt x="118044" y="345330"/>
                  <a:pt x="97534" y="291126"/>
                  <a:pt x="96054" y="236774"/>
                </a:cubicBezTo>
                <a:cubicBezTo>
                  <a:pt x="94028" y="198301"/>
                  <a:pt x="94008" y="171041"/>
                  <a:pt x="100614" y="106394"/>
                </a:cubicBezTo>
                <a:cubicBezTo>
                  <a:pt x="84650" y="66832"/>
                  <a:pt x="99424" y="89628"/>
                  <a:pt x="96438" y="51592"/>
                </a:cubicBezTo>
                <a:cubicBezTo>
                  <a:pt x="111136" y="65057"/>
                  <a:pt x="88198" y="4390"/>
                  <a:pt x="104784" y="6004"/>
                </a:cubicBezTo>
                <a:close/>
              </a:path>
            </a:pathLst>
          </a:custGeom>
          <a:solidFill>
            <a:srgbClr val="82766A">
              <a:alpha val="1490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p10"/>
          <p:cNvSpPr/>
          <p:nvPr/>
        </p:nvSpPr>
        <p:spPr>
          <a:xfrm>
            <a:off x="9179784" y="607951"/>
            <a:ext cx="2463773" cy="1780854"/>
          </a:xfrm>
          <a:custGeom>
            <a:avLst/>
            <a:gdLst/>
            <a:ahLst/>
            <a:cxnLst/>
            <a:rect l="l" t="t" r="r" b="b"/>
            <a:pathLst>
              <a:path w="2400300" h="2400300" extrusionOk="0">
                <a:moveTo>
                  <a:pt x="0" y="0"/>
                </a:moveTo>
                <a:lnTo>
                  <a:pt x="2400300" y="0"/>
                </a:lnTo>
                <a:lnTo>
                  <a:pt x="2400300" y="2400300"/>
                </a:lnTo>
                <a:lnTo>
                  <a:pt x="0" y="24003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38100" dist="12700" dir="3000000" algn="tl" rotWithShape="0">
              <a:srgbClr val="000000">
                <a:alpha val="26666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5" name="Google Shape;135;p10" descr="Logotipo, Ícone&#10;&#10;Descrição gerada automaticamente"/>
          <p:cNvPicPr preferRelativeResize="0"/>
          <p:nvPr/>
        </p:nvPicPr>
        <p:blipFill rotWithShape="1">
          <a:blip r:embed="rId3">
            <a:alphaModFix/>
          </a:blip>
          <a:srcRect l="26" r="7" b="7"/>
          <a:stretch/>
        </p:blipFill>
        <p:spPr>
          <a:xfrm>
            <a:off x="9701653" y="795345"/>
            <a:ext cx="1412244" cy="1412612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0"/>
          <p:cNvSpPr/>
          <p:nvPr/>
        </p:nvSpPr>
        <p:spPr>
          <a:xfrm>
            <a:off x="8887070" y="2612543"/>
            <a:ext cx="2463772" cy="1780854"/>
          </a:xfrm>
          <a:custGeom>
            <a:avLst/>
            <a:gdLst/>
            <a:ahLst/>
            <a:cxnLst/>
            <a:rect l="l" t="t" r="r" b="b"/>
            <a:pathLst>
              <a:path w="2400300" h="2400300" extrusionOk="0">
                <a:moveTo>
                  <a:pt x="0" y="0"/>
                </a:moveTo>
                <a:lnTo>
                  <a:pt x="2400300" y="0"/>
                </a:lnTo>
                <a:lnTo>
                  <a:pt x="2400300" y="2400300"/>
                </a:lnTo>
                <a:lnTo>
                  <a:pt x="0" y="24003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38100" dist="12700" dir="3000000" algn="tl" rotWithShape="0">
              <a:srgbClr val="000000">
                <a:alpha val="26666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10"/>
          <p:cNvSpPr/>
          <p:nvPr/>
        </p:nvSpPr>
        <p:spPr>
          <a:xfrm rot="444876">
            <a:off x="10603857" y="2368283"/>
            <a:ext cx="1202903" cy="428984"/>
          </a:xfrm>
          <a:custGeom>
            <a:avLst/>
            <a:gdLst/>
            <a:ahLst/>
            <a:cxnLst/>
            <a:rect l="l" t="t" r="r" b="b"/>
            <a:pathLst>
              <a:path w="2201784" h="594531" extrusionOk="0">
                <a:moveTo>
                  <a:pt x="13413" y="26000"/>
                </a:moveTo>
                <a:cubicBezTo>
                  <a:pt x="37534" y="24897"/>
                  <a:pt x="66194" y="1103"/>
                  <a:pt x="90315" y="0"/>
                </a:cubicBezTo>
                <a:lnTo>
                  <a:pt x="2164992" y="12386"/>
                </a:lnTo>
                <a:cubicBezTo>
                  <a:pt x="2164717" y="43049"/>
                  <a:pt x="2182593" y="78249"/>
                  <a:pt x="2182318" y="108912"/>
                </a:cubicBezTo>
                <a:cubicBezTo>
                  <a:pt x="2188231" y="177186"/>
                  <a:pt x="2189743" y="342869"/>
                  <a:pt x="2191393" y="422031"/>
                </a:cubicBezTo>
                <a:cubicBezTo>
                  <a:pt x="2193043" y="501193"/>
                  <a:pt x="2213396" y="555146"/>
                  <a:pt x="2192219" y="583886"/>
                </a:cubicBezTo>
                <a:cubicBezTo>
                  <a:pt x="2172279" y="582877"/>
                  <a:pt x="2093346" y="595483"/>
                  <a:pt x="2073406" y="594474"/>
                </a:cubicBezTo>
                <a:lnTo>
                  <a:pt x="22489" y="583886"/>
                </a:lnTo>
                <a:cubicBezTo>
                  <a:pt x="5849" y="592962"/>
                  <a:pt x="27580" y="542791"/>
                  <a:pt x="26783" y="512790"/>
                </a:cubicBezTo>
                <a:cubicBezTo>
                  <a:pt x="25986" y="482789"/>
                  <a:pt x="18464" y="450015"/>
                  <a:pt x="17708" y="403879"/>
                </a:cubicBezTo>
                <a:cubicBezTo>
                  <a:pt x="16952" y="357743"/>
                  <a:pt x="-14855" y="308787"/>
                  <a:pt x="8632" y="235975"/>
                </a:cubicBezTo>
                <a:cubicBezTo>
                  <a:pt x="7119" y="142994"/>
                  <a:pt x="-201" y="65329"/>
                  <a:pt x="13413" y="26000"/>
                </a:cubicBezTo>
                <a:close/>
              </a:path>
            </a:pathLst>
          </a:custGeom>
          <a:solidFill>
            <a:srgbClr val="D9D4D0">
              <a:alpha val="49803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8" name="Google Shape;138;p10" descr="Ícone, Código QR&#10;&#10;Descrição gerada automaticamente"/>
          <p:cNvPicPr preferRelativeResize="0"/>
          <p:nvPr/>
        </p:nvPicPr>
        <p:blipFill rotWithShape="1">
          <a:blip r:embed="rId4">
            <a:alphaModFix/>
          </a:blip>
          <a:srcRect l="26" r="-10" b="-10"/>
          <a:stretch/>
        </p:blipFill>
        <p:spPr>
          <a:xfrm>
            <a:off x="9397207" y="2800351"/>
            <a:ext cx="1443496" cy="1443872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10"/>
          <p:cNvSpPr/>
          <p:nvPr/>
        </p:nvSpPr>
        <p:spPr>
          <a:xfrm>
            <a:off x="9029781" y="4517935"/>
            <a:ext cx="2463773" cy="1780507"/>
          </a:xfrm>
          <a:custGeom>
            <a:avLst/>
            <a:gdLst/>
            <a:ahLst/>
            <a:cxnLst/>
            <a:rect l="l" t="t" r="r" b="b"/>
            <a:pathLst>
              <a:path w="2400300" h="2400300" extrusionOk="0">
                <a:moveTo>
                  <a:pt x="0" y="0"/>
                </a:moveTo>
                <a:lnTo>
                  <a:pt x="2400300" y="0"/>
                </a:lnTo>
                <a:lnTo>
                  <a:pt x="2400300" y="2400300"/>
                </a:lnTo>
                <a:lnTo>
                  <a:pt x="0" y="24003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38100" dist="12700" dir="3000000" algn="tl" rotWithShape="0">
              <a:srgbClr val="000000">
                <a:alpha val="26666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0" name="Google Shape;140;p10" descr="Ícone&#10;&#10;Descrição gerada automaticamente"/>
          <p:cNvPicPr preferRelativeResize="0"/>
          <p:nvPr/>
        </p:nvPicPr>
        <p:blipFill rotWithShape="1">
          <a:blip r:embed="rId5">
            <a:alphaModFix/>
          </a:blip>
          <a:srcRect l="26" r="7" b="7"/>
          <a:stretch/>
        </p:blipFill>
        <p:spPr>
          <a:xfrm>
            <a:off x="9555545" y="4701882"/>
            <a:ext cx="1412244" cy="141261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1" name="Google Shape;141;p10"/>
          <p:cNvGrpSpPr/>
          <p:nvPr/>
        </p:nvGrpSpPr>
        <p:grpSpPr>
          <a:xfrm>
            <a:off x="1136737" y="2196010"/>
            <a:ext cx="6776413" cy="3904879"/>
            <a:chOff x="0" y="1908"/>
            <a:chExt cx="6776413" cy="3904879"/>
          </a:xfrm>
        </p:grpSpPr>
        <p:cxnSp>
          <p:nvCxnSpPr>
            <p:cNvPr id="142" name="Google Shape;142;p10"/>
            <p:cNvCxnSpPr/>
            <p:nvPr/>
          </p:nvCxnSpPr>
          <p:spPr>
            <a:xfrm>
              <a:off x="0" y="1908"/>
              <a:ext cx="6776348" cy="0"/>
            </a:xfrm>
            <a:prstGeom prst="straightConnector1">
              <a:avLst/>
            </a:prstGeom>
            <a:solidFill>
              <a:schemeClr val="accent2"/>
            </a:solidFill>
            <a:ln w="12700" cap="flat" cmpd="sng">
              <a:solidFill>
                <a:schemeClr val="accent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143" name="Google Shape;143;p10"/>
            <p:cNvSpPr/>
            <p:nvPr/>
          </p:nvSpPr>
          <p:spPr>
            <a:xfrm>
              <a:off x="0" y="1908"/>
              <a:ext cx="6776348" cy="130158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0"/>
            <p:cNvSpPr txBox="1"/>
            <p:nvPr/>
          </p:nvSpPr>
          <p:spPr>
            <a:xfrm>
              <a:off x="0" y="1908"/>
              <a:ext cx="6776348" cy="130158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9050" tIns="99050" rIns="99050" bIns="9905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600"/>
                <a:buFont typeface="Calibri"/>
                <a:buNone/>
              </a:pPr>
              <a:r>
                <a:rPr lang="pt-BR" sz="26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Obter dados dos perfis da rede social Twitter das top 100 cidades com maior número de óbitos acu</a:t>
              </a:r>
              <a:r>
                <a:rPr lang="pt-BR" sz="26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mulados </a:t>
              </a:r>
              <a:r>
                <a:rPr lang="pt-BR" sz="26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decorrentes da COVID-19</a:t>
              </a:r>
              <a:endParaRPr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45" name="Google Shape;145;p10"/>
            <p:cNvCxnSpPr/>
            <p:nvPr/>
          </p:nvCxnSpPr>
          <p:spPr>
            <a:xfrm>
              <a:off x="0" y="1303497"/>
              <a:ext cx="6776348" cy="0"/>
            </a:xfrm>
            <a:prstGeom prst="straightConnector1">
              <a:avLst/>
            </a:prstGeom>
            <a:solidFill>
              <a:schemeClr val="accent3"/>
            </a:solidFill>
            <a:ln w="12700" cap="flat" cmpd="sng">
              <a:solidFill>
                <a:schemeClr val="accent3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146" name="Google Shape;146;p10"/>
            <p:cNvSpPr/>
            <p:nvPr/>
          </p:nvSpPr>
          <p:spPr>
            <a:xfrm>
              <a:off x="0" y="1303497"/>
              <a:ext cx="6776348" cy="130158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0"/>
            <p:cNvSpPr txBox="1"/>
            <p:nvPr/>
          </p:nvSpPr>
          <p:spPr>
            <a:xfrm>
              <a:off x="13" y="1413522"/>
              <a:ext cx="6776400" cy="130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9050" tIns="99050" rIns="99050" bIns="9905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600"/>
                <a:buFont typeface="Calibri"/>
                <a:buNone/>
              </a:pPr>
              <a:r>
                <a:rPr lang="pt-BR" sz="26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Comparar com o número de casos de COVID-19 por município/UF</a:t>
              </a:r>
              <a:endParaRPr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48" name="Google Shape;148;p10"/>
            <p:cNvCxnSpPr/>
            <p:nvPr/>
          </p:nvCxnSpPr>
          <p:spPr>
            <a:xfrm>
              <a:off x="0" y="2605087"/>
              <a:ext cx="6776348" cy="0"/>
            </a:xfrm>
            <a:prstGeom prst="straightConnector1">
              <a:avLst/>
            </a:prstGeom>
            <a:solidFill>
              <a:schemeClr val="accent4"/>
            </a:solidFill>
            <a:ln w="12700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149" name="Google Shape;149;p10"/>
            <p:cNvSpPr/>
            <p:nvPr/>
          </p:nvSpPr>
          <p:spPr>
            <a:xfrm>
              <a:off x="0" y="2605087"/>
              <a:ext cx="6776348" cy="130158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0"/>
            <p:cNvSpPr txBox="1"/>
            <p:nvPr/>
          </p:nvSpPr>
          <p:spPr>
            <a:xfrm>
              <a:off x="0" y="2605087"/>
              <a:ext cx="6776400" cy="130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9050" tIns="99050" rIns="99050" bIns="99050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600"/>
                <a:buFont typeface="Calibri"/>
                <a:buNone/>
              </a:pPr>
              <a:r>
                <a:rPr lang="pt-BR" sz="26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Verificar se a comunicação feita pelas prefeituras têm alguma relação com o número de casos da COVID-19</a:t>
              </a:r>
              <a:endParaRPr sz="2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/>
          <p:nvPr/>
        </p:nvSpPr>
        <p:spPr>
          <a:xfrm>
            <a:off x="0" y="0"/>
            <a:ext cx="12185776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p26"/>
          <p:cNvSpPr txBox="1">
            <a:spLocks noGrp="1"/>
          </p:cNvSpPr>
          <p:nvPr>
            <p:ph type="title"/>
          </p:nvPr>
        </p:nvSpPr>
        <p:spPr>
          <a:xfrm>
            <a:off x="837981" y="556995"/>
            <a:ext cx="10512862" cy="11336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orbel"/>
              <a:buNone/>
            </a:pPr>
            <a:r>
              <a:rPr lang="pt-BR" sz="5100"/>
              <a:t>Trabalhos Relacionados</a:t>
            </a:r>
            <a:endParaRPr sz="5100"/>
          </a:p>
        </p:txBody>
      </p:sp>
      <p:grpSp>
        <p:nvGrpSpPr>
          <p:cNvPr id="171" name="Google Shape;171;p26"/>
          <p:cNvGrpSpPr/>
          <p:nvPr/>
        </p:nvGrpSpPr>
        <p:grpSpPr>
          <a:xfrm>
            <a:off x="837981" y="1825625"/>
            <a:ext cx="10512862" cy="4351337"/>
            <a:chOff x="0" y="0"/>
            <a:chExt cx="10512862" cy="4351337"/>
          </a:xfrm>
        </p:grpSpPr>
        <p:cxnSp>
          <p:nvCxnSpPr>
            <p:cNvPr id="172" name="Google Shape;172;p26"/>
            <p:cNvCxnSpPr/>
            <p:nvPr/>
          </p:nvCxnSpPr>
          <p:spPr>
            <a:xfrm>
              <a:off x="0" y="0"/>
              <a:ext cx="10512862" cy="0"/>
            </a:xfrm>
            <a:prstGeom prst="straightConnector1">
              <a:avLst/>
            </a:prstGeom>
            <a:solidFill>
              <a:srgbClr val="599BD5"/>
            </a:solidFill>
            <a:ln w="12700" cap="flat" cmpd="sng">
              <a:solidFill>
                <a:srgbClr val="599BD5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173" name="Google Shape;173;p26"/>
            <p:cNvSpPr/>
            <p:nvPr/>
          </p:nvSpPr>
          <p:spPr>
            <a:xfrm>
              <a:off x="0" y="0"/>
              <a:ext cx="10512862" cy="108783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26"/>
            <p:cNvSpPr txBox="1"/>
            <p:nvPr/>
          </p:nvSpPr>
          <p:spPr>
            <a:xfrm>
              <a:off x="0" y="0"/>
              <a:ext cx="10512862" cy="108783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r>
                <a:rPr lang="pt-BR" sz="24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(FILHO; COUTINHO, 2020)</a:t>
              </a:r>
              <a:endParaRPr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lnSpc>
                  <a:spcPct val="90000"/>
                </a:lnSpc>
                <a:spcBef>
                  <a:spcPts val="84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r>
                <a:rPr lang="pt-BR" sz="24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Uma Análise de Tweets sobre o Coronavírus</a:t>
              </a:r>
              <a:endParaRPr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75" name="Google Shape;175;p26"/>
            <p:cNvCxnSpPr/>
            <p:nvPr/>
          </p:nvCxnSpPr>
          <p:spPr>
            <a:xfrm>
              <a:off x="0" y="1087834"/>
              <a:ext cx="10512862" cy="0"/>
            </a:xfrm>
            <a:prstGeom prst="straightConnector1">
              <a:avLst/>
            </a:prstGeom>
            <a:solidFill>
              <a:srgbClr val="599BD5"/>
            </a:solidFill>
            <a:ln w="12700" cap="flat" cmpd="sng">
              <a:solidFill>
                <a:srgbClr val="599BD5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176" name="Google Shape;176;p26"/>
            <p:cNvSpPr/>
            <p:nvPr/>
          </p:nvSpPr>
          <p:spPr>
            <a:xfrm>
              <a:off x="0" y="1087834"/>
              <a:ext cx="10512862" cy="108783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6"/>
            <p:cNvSpPr txBox="1"/>
            <p:nvPr/>
          </p:nvSpPr>
          <p:spPr>
            <a:xfrm>
              <a:off x="0" y="1087834"/>
              <a:ext cx="10512862" cy="108783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r>
                <a:rPr lang="pt-BR" sz="24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(MELO; FIGUEIREDO, 2020)</a:t>
              </a:r>
              <a:endParaRPr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lnSpc>
                  <a:spcPct val="90000"/>
                </a:lnSpc>
                <a:spcBef>
                  <a:spcPts val="84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r>
                <a:rPr lang="pt-BR" sz="24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 </a:t>
              </a:r>
              <a:r>
                <a:rPr lang="pt-BR" sz="2400" b="0" i="0" u="none" strike="noStrike" cap="none" dirty="0" err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first</a:t>
              </a:r>
              <a:r>
                <a:rPr lang="pt-BR" sz="24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lang="pt-BR" sz="2400" b="0" i="0" u="none" strike="noStrike" cap="none" dirty="0" err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public</a:t>
              </a:r>
              <a:r>
                <a:rPr lang="pt-BR" sz="24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lang="pt-BR" sz="2400" b="0" i="0" u="none" strike="noStrike" cap="none" dirty="0" err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dataset</a:t>
              </a:r>
              <a:r>
                <a:rPr lang="pt-BR" sz="24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lang="pt-BR" sz="2400" b="0" i="0" u="none" strike="noStrike" cap="none" dirty="0" err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from</a:t>
              </a:r>
              <a:r>
                <a:rPr lang="pt-BR" sz="24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lang="pt-BR" sz="2400" b="0" i="0" u="none" strike="noStrike" cap="none" dirty="0" err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Brazilian</a:t>
              </a:r>
              <a:r>
                <a:rPr lang="pt-BR" sz="24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lang="pt-BR" sz="2400" b="0" i="0" u="none" strike="noStrike" cap="none" dirty="0" err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twitter</a:t>
              </a:r>
              <a:r>
                <a:rPr lang="pt-BR" sz="24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and News </a:t>
              </a:r>
              <a:r>
                <a:rPr lang="pt-BR" sz="2400" b="0" i="0" u="none" strike="noStrike" cap="none" dirty="0" err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on</a:t>
              </a:r>
              <a:r>
                <a:rPr lang="pt-BR" sz="24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COVID-19 in </a:t>
              </a:r>
              <a:r>
                <a:rPr lang="pt-BR" sz="2400" b="0" i="0" u="none" strike="noStrike" cap="none" dirty="0" err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Portuguese</a:t>
              </a:r>
              <a:endParaRPr lang="pt-BR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lnSpc>
                  <a:spcPct val="90000"/>
                </a:lnSpc>
                <a:spcBef>
                  <a:spcPts val="84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endParaRPr lang="pt-BR"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lnSpc>
                  <a:spcPct val="90000"/>
                </a:lnSpc>
                <a:spcBef>
                  <a:spcPts val="84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endParaRPr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78" name="Google Shape;178;p26"/>
            <p:cNvCxnSpPr/>
            <p:nvPr/>
          </p:nvCxnSpPr>
          <p:spPr>
            <a:xfrm>
              <a:off x="0" y="2175669"/>
              <a:ext cx="10512862" cy="0"/>
            </a:xfrm>
            <a:prstGeom prst="straightConnector1">
              <a:avLst/>
            </a:prstGeom>
            <a:solidFill>
              <a:srgbClr val="599BD5"/>
            </a:solidFill>
            <a:ln w="12700" cap="flat" cmpd="sng">
              <a:solidFill>
                <a:srgbClr val="599BD5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179" name="Google Shape;179;p26"/>
            <p:cNvSpPr/>
            <p:nvPr/>
          </p:nvSpPr>
          <p:spPr>
            <a:xfrm>
              <a:off x="0" y="2175669"/>
              <a:ext cx="10512862" cy="108783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26"/>
            <p:cNvSpPr txBox="1"/>
            <p:nvPr/>
          </p:nvSpPr>
          <p:spPr>
            <a:xfrm>
              <a:off x="0" y="2175669"/>
              <a:ext cx="10512862" cy="108783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r>
                <a:rPr lang="pt-BR" sz="24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(ORTIZ; BROTAS; MASSARANI, 2020)</a:t>
              </a:r>
              <a:endParaRPr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lnSpc>
                  <a:spcPct val="90000"/>
                </a:lnSpc>
                <a:spcBef>
                  <a:spcPts val="84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r>
                <a:rPr lang="pt-BR" sz="24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Ciência e COVID-19 no Brasil: a repercussão das decisões da OMS no Twitter</a:t>
              </a:r>
              <a:endParaRPr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81" name="Google Shape;181;p26"/>
            <p:cNvCxnSpPr/>
            <p:nvPr/>
          </p:nvCxnSpPr>
          <p:spPr>
            <a:xfrm>
              <a:off x="0" y="3263503"/>
              <a:ext cx="10512862" cy="0"/>
            </a:xfrm>
            <a:prstGeom prst="straightConnector1">
              <a:avLst/>
            </a:prstGeom>
            <a:solidFill>
              <a:srgbClr val="599BD5"/>
            </a:solidFill>
            <a:ln w="12700" cap="flat" cmpd="sng">
              <a:solidFill>
                <a:srgbClr val="599BD5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182" name="Google Shape;182;p26"/>
            <p:cNvSpPr/>
            <p:nvPr/>
          </p:nvSpPr>
          <p:spPr>
            <a:xfrm>
              <a:off x="0" y="3263503"/>
              <a:ext cx="10512862" cy="108783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26"/>
            <p:cNvSpPr txBox="1"/>
            <p:nvPr/>
          </p:nvSpPr>
          <p:spPr>
            <a:xfrm>
              <a:off x="0" y="3263503"/>
              <a:ext cx="10512862" cy="108783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r>
                <a:rPr lang="pt-BR" sz="24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(XAVIER; SOUZA, 2020)</a:t>
              </a:r>
              <a:endParaRPr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lnSpc>
                  <a:spcPct val="90000"/>
                </a:lnSpc>
                <a:spcBef>
                  <a:spcPts val="84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Calibri"/>
                <a:buNone/>
              </a:pPr>
              <a:r>
                <a:rPr lang="pt-BR" sz="24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Extração e Classificação de Dados Semânticos do Twitter</a:t>
              </a:r>
              <a:endParaRPr sz="2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5"/>
          <p:cNvSpPr txBox="1">
            <a:spLocks noGrp="1"/>
          </p:cNvSpPr>
          <p:nvPr>
            <p:ph type="title"/>
          </p:nvPr>
        </p:nvSpPr>
        <p:spPr>
          <a:xfrm>
            <a:off x="837982" y="365126"/>
            <a:ext cx="10512862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orbel"/>
              <a:buNone/>
            </a:pPr>
            <a:r>
              <a:rPr lang="pt-BR" dirty="0"/>
              <a:t>Fontes de dados</a:t>
            </a:r>
            <a:endParaRPr dirty="0"/>
          </a:p>
        </p:txBody>
      </p:sp>
      <p:grpSp>
        <p:nvGrpSpPr>
          <p:cNvPr id="198" name="Google Shape;198;p5"/>
          <p:cNvGrpSpPr/>
          <p:nvPr/>
        </p:nvGrpSpPr>
        <p:grpSpPr>
          <a:xfrm>
            <a:off x="1522425" y="1926719"/>
            <a:ext cx="9134400" cy="4350760"/>
            <a:chOff x="0" y="21719"/>
            <a:chExt cx="9134400" cy="4350760"/>
          </a:xfrm>
        </p:grpSpPr>
        <p:sp>
          <p:nvSpPr>
            <p:cNvPr id="199" name="Google Shape;199;p5"/>
            <p:cNvSpPr/>
            <p:nvPr/>
          </p:nvSpPr>
          <p:spPr>
            <a:xfrm>
              <a:off x="0" y="21719"/>
              <a:ext cx="9134400" cy="993128"/>
            </a:xfrm>
            <a:prstGeom prst="roundRect">
              <a:avLst>
                <a:gd name="adj" fmla="val 16667"/>
              </a:avLst>
            </a:prstGeom>
            <a:solidFill>
              <a:srgbClr val="4372C3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5"/>
            <p:cNvSpPr txBox="1"/>
            <p:nvPr/>
          </p:nvSpPr>
          <p:spPr>
            <a:xfrm>
              <a:off x="48481" y="70200"/>
              <a:ext cx="9037438" cy="89616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250" tIns="95250" rIns="95250" bIns="9525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Calibri"/>
                <a:buNone/>
              </a:pPr>
              <a:r>
                <a:rPr lang="pt-BR" sz="25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Dados principais obtidos da rede social Twitter</a:t>
              </a:r>
              <a:endParaRPr sz="25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201;p5"/>
            <p:cNvSpPr/>
            <p:nvPr/>
          </p:nvSpPr>
          <p:spPr>
            <a:xfrm>
              <a:off x="0" y="1014848"/>
              <a:ext cx="9134400" cy="6856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5"/>
            <p:cNvSpPr txBox="1"/>
            <p:nvPr/>
          </p:nvSpPr>
          <p:spPr>
            <a:xfrm>
              <a:off x="0" y="1014848"/>
              <a:ext cx="9134400" cy="6856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90000" tIns="31750" rIns="177800" bIns="31750" anchor="t" anchorCtr="0">
              <a:noAutofit/>
            </a:bodyPr>
            <a:lstStyle/>
            <a:p>
              <a:pPr marL="228600" marR="0" lvl="1" indent="-22860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Calibri"/>
                <a:buChar char="•"/>
              </a:pPr>
              <a:r>
                <a:rPr lang="pt-BR" sz="20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Limite de 3200 tweets por perfil de prefeitura, do tweet mais novo para o antigo</a:t>
              </a:r>
              <a:endParaRPr sz="2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228600" marR="0" lvl="1" indent="-228600" algn="l" rtl="0">
                <a:lnSpc>
                  <a:spcPct val="90000"/>
                </a:lnSpc>
                <a:spcBef>
                  <a:spcPts val="40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Calibri"/>
                <a:buChar char="•"/>
              </a:pPr>
              <a:r>
                <a:rPr lang="pt-BR" sz="20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72 mil tweets após a limpeza dos dados</a:t>
              </a:r>
              <a:endParaRPr sz="2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" name="Google Shape;203;p5"/>
            <p:cNvSpPr/>
            <p:nvPr/>
          </p:nvSpPr>
          <p:spPr>
            <a:xfrm>
              <a:off x="0" y="1700535"/>
              <a:ext cx="9134400" cy="993128"/>
            </a:xfrm>
            <a:prstGeom prst="roundRect">
              <a:avLst>
                <a:gd name="adj" fmla="val 16667"/>
              </a:avLst>
            </a:prstGeom>
            <a:solidFill>
              <a:srgbClr val="4372C3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5"/>
            <p:cNvSpPr txBox="1"/>
            <p:nvPr/>
          </p:nvSpPr>
          <p:spPr>
            <a:xfrm>
              <a:off x="48481" y="1749016"/>
              <a:ext cx="9037438" cy="89616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250" tIns="95250" rIns="95250" bIns="9525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Calibri"/>
                <a:buNone/>
              </a:pPr>
              <a:r>
                <a:rPr lang="pt-BR" sz="25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Dados base dos boletins de COVID-19 obtidos por meio do portal Brasil.io</a:t>
              </a:r>
              <a:endParaRPr sz="25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" name="Google Shape;205;p5"/>
            <p:cNvSpPr/>
            <p:nvPr/>
          </p:nvSpPr>
          <p:spPr>
            <a:xfrm>
              <a:off x="0" y="2693664"/>
              <a:ext cx="9134400" cy="6856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5"/>
            <p:cNvSpPr txBox="1"/>
            <p:nvPr/>
          </p:nvSpPr>
          <p:spPr>
            <a:xfrm>
              <a:off x="0" y="2693664"/>
              <a:ext cx="9134400" cy="68568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90000" tIns="31750" rIns="177800" bIns="31750" anchor="t" anchorCtr="0">
              <a:noAutofit/>
            </a:bodyPr>
            <a:lstStyle/>
            <a:p>
              <a:pPr marL="228600" marR="0" lvl="1" indent="-22860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Calibri"/>
                <a:buChar char="•"/>
              </a:pPr>
              <a:r>
                <a:rPr lang="pt-BR" sz="20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Top 100 municípios com maior número acumulado de óbitos</a:t>
              </a:r>
              <a:endPara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228600" marR="0" lvl="1" indent="-228600" algn="l" rtl="0">
                <a:lnSpc>
                  <a:spcPct val="90000"/>
                </a:lnSpc>
                <a:spcBef>
                  <a:spcPts val="40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Calibri"/>
                <a:buChar char="•"/>
              </a:pPr>
              <a:r>
                <a:rPr lang="pt-BR" sz="20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Destas 100 prefeituras, apenas 90 possuem perfil no twitter</a:t>
              </a:r>
              <a:endPara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" name="Google Shape;207;p5"/>
            <p:cNvSpPr/>
            <p:nvPr/>
          </p:nvSpPr>
          <p:spPr>
            <a:xfrm>
              <a:off x="0" y="3379351"/>
              <a:ext cx="9134400" cy="993128"/>
            </a:xfrm>
            <a:prstGeom prst="roundRect">
              <a:avLst>
                <a:gd name="adj" fmla="val 16667"/>
              </a:avLst>
            </a:prstGeom>
            <a:solidFill>
              <a:srgbClr val="4372C3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5"/>
            <p:cNvSpPr txBox="1"/>
            <p:nvPr/>
          </p:nvSpPr>
          <p:spPr>
            <a:xfrm>
              <a:off x="48481" y="3427832"/>
              <a:ext cx="9037438" cy="89616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5250" tIns="95250" rIns="95250" bIns="9525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500"/>
                <a:buFont typeface="Calibri"/>
                <a:buNone/>
              </a:pPr>
              <a:r>
                <a:rPr lang="pt-BR" sz="25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Dados auxiliares obtidos por meio do portal do IBGE (Instituto Brasileiro de Geografia e Estatística)</a:t>
              </a:r>
              <a:endParaRPr sz="25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cf2fe17555_0_0"/>
          <p:cNvSpPr/>
          <p:nvPr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" name="Google Shape;214;gcf2fe17555_0_0"/>
          <p:cNvSpPr txBox="1">
            <a:spLocks noGrp="1"/>
          </p:cNvSpPr>
          <p:nvPr>
            <p:ph type="title"/>
          </p:nvPr>
        </p:nvSpPr>
        <p:spPr>
          <a:xfrm>
            <a:off x="1286597" y="1327438"/>
            <a:ext cx="6246095" cy="14617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orbel"/>
              <a:buNone/>
            </a:pPr>
            <a:r>
              <a:rPr lang="pt-BR" dirty="0"/>
              <a:t>Descrição dos dados estudados</a:t>
            </a:r>
            <a:endParaRPr dirty="0"/>
          </a:p>
        </p:txBody>
      </p:sp>
      <p:grpSp>
        <p:nvGrpSpPr>
          <p:cNvPr id="215" name="Google Shape;215;gcf2fe17555_0_0"/>
          <p:cNvGrpSpPr/>
          <p:nvPr/>
        </p:nvGrpSpPr>
        <p:grpSpPr>
          <a:xfrm>
            <a:off x="1286598" y="3015158"/>
            <a:ext cx="6246095" cy="2950891"/>
            <a:chOff x="0" y="68989"/>
            <a:chExt cx="6246095" cy="2950891"/>
          </a:xfrm>
        </p:grpSpPr>
        <p:sp>
          <p:nvSpPr>
            <p:cNvPr id="216" name="Google Shape;216;gcf2fe17555_0_0"/>
            <p:cNvSpPr/>
            <p:nvPr/>
          </p:nvSpPr>
          <p:spPr>
            <a:xfrm>
              <a:off x="0" y="68989"/>
              <a:ext cx="6246095" cy="950990"/>
            </a:xfrm>
            <a:prstGeom prst="roundRect">
              <a:avLst>
                <a:gd name="adj" fmla="val 16667"/>
              </a:avLst>
            </a:prstGeom>
            <a:solidFill>
              <a:srgbClr val="4372C3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gcf2fe17555_0_0"/>
            <p:cNvSpPr txBox="1"/>
            <p:nvPr/>
          </p:nvSpPr>
          <p:spPr>
            <a:xfrm>
              <a:off x="46424" y="115413"/>
              <a:ext cx="6153247" cy="85814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4750" tIns="64750" rIns="64750" bIns="6475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700"/>
                <a:buFont typeface="Calibri"/>
                <a:buNone/>
              </a:pPr>
              <a:r>
                <a:rPr lang="pt-BR" sz="17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ID do tweet; data da criação; texto; métricas públicas: quantidade de  like; quantidade de retweet; quantidade de reply.</a:t>
              </a:r>
              <a:endParaRPr sz="17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" name="Google Shape;218;gcf2fe17555_0_0"/>
            <p:cNvSpPr/>
            <p:nvPr/>
          </p:nvSpPr>
          <p:spPr>
            <a:xfrm>
              <a:off x="0" y="1068940"/>
              <a:ext cx="6246095" cy="950990"/>
            </a:xfrm>
            <a:prstGeom prst="roundRect">
              <a:avLst>
                <a:gd name="adj" fmla="val 16667"/>
              </a:avLst>
            </a:prstGeom>
            <a:solidFill>
              <a:srgbClr val="4372C3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gcf2fe17555_0_0"/>
            <p:cNvSpPr txBox="1"/>
            <p:nvPr/>
          </p:nvSpPr>
          <p:spPr>
            <a:xfrm>
              <a:off x="46424" y="1115364"/>
              <a:ext cx="6153247" cy="85814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4750" tIns="64750" rIns="64750" bIns="6475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700"/>
                <a:buFont typeface="Calibri"/>
                <a:buNone/>
              </a:pPr>
              <a:r>
                <a:rPr lang="pt-BR" sz="17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número de casos confirmados; quantidade de óbitos; % letalidade; número de casos confirmados por 100 mil habitantes; quantidade de óbitos por 100 mil habitantes.</a:t>
              </a:r>
              <a:endParaRPr sz="17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" name="Google Shape;220;gcf2fe17555_0_0"/>
            <p:cNvSpPr/>
            <p:nvPr/>
          </p:nvSpPr>
          <p:spPr>
            <a:xfrm>
              <a:off x="0" y="2068890"/>
              <a:ext cx="6246095" cy="950990"/>
            </a:xfrm>
            <a:prstGeom prst="roundRect">
              <a:avLst>
                <a:gd name="adj" fmla="val 16667"/>
              </a:avLst>
            </a:prstGeom>
            <a:solidFill>
              <a:srgbClr val="4372C3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gcf2fe17555_0_0"/>
            <p:cNvSpPr txBox="1"/>
            <p:nvPr/>
          </p:nvSpPr>
          <p:spPr>
            <a:xfrm>
              <a:off x="46424" y="2115314"/>
              <a:ext cx="6153247" cy="85814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4750" tIns="64750" rIns="64750" bIns="6475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700"/>
                <a:buFont typeface="Calibri"/>
                <a:buNone/>
              </a:pPr>
              <a:r>
                <a:rPr lang="pt-BR" sz="17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população estimada; município; UF; região; capital/cidade.</a:t>
              </a:r>
              <a:endParaRPr sz="17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2" name="Google Shape;222;gcf2fe17555_0_0"/>
          <p:cNvSpPr/>
          <p:nvPr/>
        </p:nvSpPr>
        <p:spPr>
          <a:xfrm>
            <a:off x="8217404" y="1333265"/>
            <a:ext cx="2926226" cy="2594434"/>
          </a:xfrm>
          <a:custGeom>
            <a:avLst/>
            <a:gdLst/>
            <a:ahLst/>
            <a:cxnLst/>
            <a:rect l="l" t="t" r="r" b="b"/>
            <a:pathLst>
              <a:path w="2991693" h="2651787" extrusionOk="0">
                <a:moveTo>
                  <a:pt x="853538" y="0"/>
                </a:moveTo>
                <a:cubicBezTo>
                  <a:pt x="2141030" y="0"/>
                  <a:pt x="2141030" y="0"/>
                  <a:pt x="2141030" y="0"/>
                </a:cubicBezTo>
                <a:cubicBezTo>
                  <a:pt x="2206170" y="0"/>
                  <a:pt x="2290471" y="45985"/>
                  <a:pt x="2324957" y="103466"/>
                </a:cubicBezTo>
                <a:cubicBezTo>
                  <a:pt x="2968702" y="1218596"/>
                  <a:pt x="2968702" y="1218596"/>
                  <a:pt x="2968702" y="1218596"/>
                </a:cubicBezTo>
                <a:cubicBezTo>
                  <a:pt x="2999357" y="1279909"/>
                  <a:pt x="2999357" y="1371878"/>
                  <a:pt x="2968702" y="1433192"/>
                </a:cubicBezTo>
                <a:cubicBezTo>
                  <a:pt x="2324957" y="2548321"/>
                  <a:pt x="2324957" y="2548321"/>
                  <a:pt x="2324957" y="2548321"/>
                </a:cubicBezTo>
                <a:cubicBezTo>
                  <a:pt x="2290471" y="2605803"/>
                  <a:pt x="2206170" y="2651787"/>
                  <a:pt x="2141030" y="2651787"/>
                </a:cubicBezTo>
                <a:lnTo>
                  <a:pt x="853538" y="2651787"/>
                </a:lnTo>
                <a:cubicBezTo>
                  <a:pt x="784566" y="2651787"/>
                  <a:pt x="700266" y="2605803"/>
                  <a:pt x="669612" y="2548321"/>
                </a:cubicBezTo>
                <a:cubicBezTo>
                  <a:pt x="25866" y="1433192"/>
                  <a:pt x="25866" y="1433192"/>
                  <a:pt x="25866" y="1433192"/>
                </a:cubicBezTo>
                <a:cubicBezTo>
                  <a:pt x="-8621" y="1371878"/>
                  <a:pt x="-8621" y="1279909"/>
                  <a:pt x="25866" y="1218596"/>
                </a:cubicBezTo>
                <a:cubicBezTo>
                  <a:pt x="669612" y="103466"/>
                  <a:pt x="669612" y="103466"/>
                  <a:pt x="669612" y="103466"/>
                </a:cubicBezTo>
                <a:cubicBezTo>
                  <a:pt x="700266" y="45985"/>
                  <a:pt x="784566" y="0"/>
                  <a:pt x="853538" y="0"/>
                </a:cubicBezTo>
                <a:close/>
              </a:path>
            </a:pathLst>
          </a:custGeom>
          <a:noFill/>
          <a:ln w="508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gcf2fe17555_0_0"/>
          <p:cNvSpPr/>
          <p:nvPr/>
        </p:nvSpPr>
        <p:spPr>
          <a:xfrm>
            <a:off x="7573059" y="1327438"/>
            <a:ext cx="675175" cy="595380"/>
          </a:xfrm>
          <a:custGeom>
            <a:avLst/>
            <a:gdLst/>
            <a:ahLst/>
            <a:cxnLst/>
            <a:rect l="l" t="t" r="r" b="b"/>
            <a:pathLst>
              <a:path w="785" h="692" extrusionOk="0">
                <a:moveTo>
                  <a:pt x="225" y="692"/>
                </a:moveTo>
                <a:cubicBezTo>
                  <a:pt x="207" y="692"/>
                  <a:pt x="185" y="680"/>
                  <a:pt x="177" y="665"/>
                </a:cubicBezTo>
                <a:cubicBezTo>
                  <a:pt x="9" y="374"/>
                  <a:pt x="9" y="374"/>
                  <a:pt x="9" y="374"/>
                </a:cubicBezTo>
                <a:cubicBezTo>
                  <a:pt x="0" y="358"/>
                  <a:pt x="0" y="334"/>
                  <a:pt x="9" y="318"/>
                </a:cubicBezTo>
                <a:cubicBezTo>
                  <a:pt x="177" y="27"/>
                  <a:pt x="177" y="27"/>
                  <a:pt x="177" y="27"/>
                </a:cubicBezTo>
                <a:cubicBezTo>
                  <a:pt x="185" y="12"/>
                  <a:pt x="207" y="0"/>
                  <a:pt x="225" y="0"/>
                </a:cubicBezTo>
                <a:cubicBezTo>
                  <a:pt x="561" y="0"/>
                  <a:pt x="561" y="0"/>
                  <a:pt x="561" y="0"/>
                </a:cubicBezTo>
                <a:cubicBezTo>
                  <a:pt x="578" y="0"/>
                  <a:pt x="600" y="12"/>
                  <a:pt x="609" y="27"/>
                </a:cubicBezTo>
                <a:cubicBezTo>
                  <a:pt x="777" y="318"/>
                  <a:pt x="777" y="318"/>
                  <a:pt x="777" y="318"/>
                </a:cubicBezTo>
                <a:cubicBezTo>
                  <a:pt x="785" y="334"/>
                  <a:pt x="785" y="358"/>
                  <a:pt x="777" y="374"/>
                </a:cubicBezTo>
                <a:cubicBezTo>
                  <a:pt x="609" y="665"/>
                  <a:pt x="609" y="665"/>
                  <a:pt x="609" y="665"/>
                </a:cubicBezTo>
                <a:cubicBezTo>
                  <a:pt x="600" y="680"/>
                  <a:pt x="578" y="692"/>
                  <a:pt x="561" y="692"/>
                </a:cubicBezTo>
                <a:lnTo>
                  <a:pt x="225" y="692"/>
                </a:lnTo>
                <a:close/>
              </a:path>
            </a:pathLst>
          </a:cu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gcf2fe17555_0_0"/>
          <p:cNvSpPr/>
          <p:nvPr/>
        </p:nvSpPr>
        <p:spPr>
          <a:xfrm>
            <a:off x="8150798" y="1075612"/>
            <a:ext cx="550349" cy="485306"/>
          </a:xfrm>
          <a:custGeom>
            <a:avLst/>
            <a:gdLst/>
            <a:ahLst/>
            <a:cxnLst/>
            <a:rect l="l" t="t" r="r" b="b"/>
            <a:pathLst>
              <a:path w="785" h="692" extrusionOk="0">
                <a:moveTo>
                  <a:pt x="225" y="692"/>
                </a:moveTo>
                <a:cubicBezTo>
                  <a:pt x="207" y="692"/>
                  <a:pt x="185" y="680"/>
                  <a:pt x="177" y="665"/>
                </a:cubicBezTo>
                <a:cubicBezTo>
                  <a:pt x="9" y="374"/>
                  <a:pt x="9" y="374"/>
                  <a:pt x="9" y="374"/>
                </a:cubicBezTo>
                <a:cubicBezTo>
                  <a:pt x="0" y="358"/>
                  <a:pt x="0" y="334"/>
                  <a:pt x="9" y="318"/>
                </a:cubicBezTo>
                <a:cubicBezTo>
                  <a:pt x="177" y="27"/>
                  <a:pt x="177" y="27"/>
                  <a:pt x="177" y="27"/>
                </a:cubicBezTo>
                <a:cubicBezTo>
                  <a:pt x="185" y="12"/>
                  <a:pt x="207" y="0"/>
                  <a:pt x="225" y="0"/>
                </a:cubicBezTo>
                <a:cubicBezTo>
                  <a:pt x="561" y="0"/>
                  <a:pt x="561" y="0"/>
                  <a:pt x="561" y="0"/>
                </a:cubicBezTo>
                <a:cubicBezTo>
                  <a:pt x="578" y="0"/>
                  <a:pt x="600" y="12"/>
                  <a:pt x="609" y="27"/>
                </a:cubicBezTo>
                <a:cubicBezTo>
                  <a:pt x="777" y="318"/>
                  <a:pt x="777" y="318"/>
                  <a:pt x="777" y="318"/>
                </a:cubicBezTo>
                <a:cubicBezTo>
                  <a:pt x="785" y="334"/>
                  <a:pt x="785" y="358"/>
                  <a:pt x="777" y="374"/>
                </a:cubicBezTo>
                <a:cubicBezTo>
                  <a:pt x="609" y="665"/>
                  <a:pt x="609" y="665"/>
                  <a:pt x="609" y="665"/>
                </a:cubicBezTo>
                <a:cubicBezTo>
                  <a:pt x="600" y="680"/>
                  <a:pt x="578" y="692"/>
                  <a:pt x="561" y="692"/>
                </a:cubicBezTo>
                <a:lnTo>
                  <a:pt x="225" y="692"/>
                </a:lnTo>
                <a:close/>
              </a:path>
            </a:pathLst>
          </a:cu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Rectangle 130">
            <a:extLst>
              <a:ext uri="{FF2B5EF4-FFF2-40B4-BE49-F238E27FC236}">
                <a16:creationId xmlns:a16="http://schemas.microsoft.com/office/drawing/2014/main" id="{4845A0EE-C4C8-4AE1-B3C6-1261368AC0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7123" cy="6858000"/>
          </a:xfrm>
          <a:prstGeom prst="rect">
            <a:avLst/>
          </a:prstGeom>
          <a:solidFill>
            <a:srgbClr val="3D52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Google Shape;93;p2">
            <a:extLst>
              <a:ext uri="{FF2B5EF4-FFF2-40B4-BE49-F238E27FC236}">
                <a16:creationId xmlns:a16="http://schemas.microsoft.com/office/drawing/2014/main" id="{92289F1C-9584-4245-AA27-D85C697387D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26375" y="639763"/>
            <a:ext cx="1989138" cy="2079625"/>
          </a:xfrm>
          <a:prstGeom prst="rect">
            <a:avLst/>
          </a:prstGeom>
        </p:spPr>
      </p:pic>
      <p:pic>
        <p:nvPicPr>
          <p:cNvPr id="8" name="Google Shape;94;p2">
            <a:extLst>
              <a:ext uri="{FF2B5EF4-FFF2-40B4-BE49-F238E27FC236}">
                <a16:creationId xmlns:a16="http://schemas.microsoft.com/office/drawing/2014/main" id="{939F0718-151C-4003-AA3B-0B9B3CA54942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26375" y="2787650"/>
            <a:ext cx="1989138" cy="1989138"/>
          </a:xfrm>
          <a:prstGeom prst="rect">
            <a:avLst/>
          </a:prstGeom>
        </p:spPr>
      </p:pic>
      <p:pic>
        <p:nvPicPr>
          <p:cNvPr id="9" name="Google Shape;95;p2">
            <a:extLst>
              <a:ext uri="{FF2B5EF4-FFF2-40B4-BE49-F238E27FC236}">
                <a16:creationId xmlns:a16="http://schemas.microsoft.com/office/drawing/2014/main" id="{1015AF95-2025-4AC7-A8F4-F2333AB6D8E2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26375" y="4846638"/>
            <a:ext cx="1989138" cy="1373188"/>
          </a:xfrm>
          <a:prstGeom prst="rect">
            <a:avLst/>
          </a:prstGeom>
        </p:spPr>
      </p:pic>
      <p:sp>
        <p:nvSpPr>
          <p:cNvPr id="121" name="Google Shape;121;p6"/>
          <p:cNvSpPr txBox="1">
            <a:spLocks noGrp="1"/>
          </p:cNvSpPr>
          <p:nvPr>
            <p:ph type="title"/>
          </p:nvPr>
        </p:nvSpPr>
        <p:spPr>
          <a:xfrm>
            <a:off x="621467" y="640080"/>
            <a:ext cx="4224189" cy="5578816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/>
          <a:p>
            <a:pPr marL="0" lvl="0" indent="0" algn="ctr" defTabSz="914400">
              <a:spcAft>
                <a:spcPts val="0"/>
              </a:spcAft>
              <a:buClr>
                <a:schemeClr val="lt1"/>
              </a:buClr>
              <a:buSzPts val="3600"/>
            </a:pPr>
            <a:r>
              <a:rPr lang="en-US" sz="44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Perguntas</a:t>
            </a:r>
            <a:r>
              <a:rPr lang="en-US" sz="4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de </a:t>
            </a:r>
            <a:r>
              <a:rPr lang="en-US" sz="44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Pesquisa</a:t>
            </a:r>
            <a:endParaRPr lang="en-US" sz="4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184865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Digital Blue Tunnel">
      <a:dk1>
        <a:srgbClr val="000000"/>
      </a:dk1>
      <a:lt1>
        <a:srgbClr val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184</TotalTime>
  <Words>3303</Words>
  <Application>Microsoft Office PowerPoint</Application>
  <PresentationFormat>Personalizar</PresentationFormat>
  <Paragraphs>275</Paragraphs>
  <Slides>47</Slides>
  <Notes>47</Notes>
  <HiddenSlides>2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47</vt:i4>
      </vt:variant>
    </vt:vector>
  </HeadingPairs>
  <TitlesOfParts>
    <vt:vector size="53" baseType="lpstr">
      <vt:lpstr>Calibri Light</vt:lpstr>
      <vt:lpstr>Corbel</vt:lpstr>
      <vt:lpstr>Calibri</vt:lpstr>
      <vt:lpstr>Arial</vt:lpstr>
      <vt:lpstr>Tema do Office</vt:lpstr>
      <vt:lpstr>1_Tema do Office</vt:lpstr>
      <vt:lpstr>Análise da comunicação das prefeituras do Brasil e a relação com o aumento da COVID-19 </vt:lpstr>
      <vt:lpstr>Equipe</vt:lpstr>
      <vt:lpstr>Descrição</vt:lpstr>
      <vt:lpstr>Contextualização</vt:lpstr>
      <vt:lpstr>Objetivos</vt:lpstr>
      <vt:lpstr>Trabalhos Relacionados</vt:lpstr>
      <vt:lpstr>Fontes de dados</vt:lpstr>
      <vt:lpstr>Descrição dos dados estudados</vt:lpstr>
      <vt:lpstr>Perguntas de Pesquisa</vt:lpstr>
      <vt:lpstr>Apresentação do PowerPoint</vt:lpstr>
      <vt:lpstr>Resultados da Pesquisa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Modelo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Conclusões</vt:lpstr>
      <vt:lpstr>Apresentação do PowerPoint</vt:lpstr>
      <vt:lpstr>Apresentação do PowerPoint</vt:lpstr>
      <vt:lpstr>Apresentação do PowerPoint</vt:lpstr>
      <vt:lpstr>Obrigado!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Análise da comunicação das prefeituras do Brasil e a relação com o aumento da COVID-19 </dc:title>
  <dc:creator>Jackson Cardoso</dc:creator>
  <cp:lastModifiedBy>Jackson Cardoso</cp:lastModifiedBy>
  <cp:revision>22</cp:revision>
  <dcterms:created xsi:type="dcterms:W3CDTF">2021-04-11T03:52:35Z</dcterms:created>
  <dcterms:modified xsi:type="dcterms:W3CDTF">2021-05-12T21:31:21Z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